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522" r:id="rId2"/>
    <p:sldId id="485" r:id="rId3"/>
    <p:sldId id="487" r:id="rId4"/>
    <p:sldId id="486" r:id="rId5"/>
    <p:sldId id="491" r:id="rId6"/>
    <p:sldId id="521" r:id="rId7"/>
    <p:sldId id="511" r:id="rId8"/>
    <p:sldId id="513" r:id="rId9"/>
    <p:sldId id="514" r:id="rId10"/>
    <p:sldId id="515" r:id="rId11"/>
    <p:sldId id="517" r:id="rId12"/>
    <p:sldId id="518" r:id="rId13"/>
    <p:sldId id="519" r:id="rId14"/>
    <p:sldId id="520" r:id="rId15"/>
    <p:sldId id="479" r:id="rId16"/>
    <p:sldId id="483" r:id="rId17"/>
    <p:sldId id="481" r:id="rId18"/>
    <p:sldId id="478" r:id="rId19"/>
    <p:sldId id="474" r:id="rId20"/>
    <p:sldId id="484" r:id="rId21"/>
    <p:sldId id="493" r:id="rId22"/>
    <p:sldId id="494" r:id="rId23"/>
    <p:sldId id="497" r:id="rId24"/>
    <p:sldId id="498" r:id="rId25"/>
    <p:sldId id="510" r:id="rId26"/>
    <p:sldId id="499" r:id="rId27"/>
    <p:sldId id="506" r:id="rId28"/>
    <p:sldId id="500" r:id="rId29"/>
    <p:sldId id="507" r:id="rId30"/>
    <p:sldId id="508" r:id="rId31"/>
    <p:sldId id="509" r:id="rId32"/>
    <p:sldId id="501" r:id="rId33"/>
    <p:sldId id="502" r:id="rId34"/>
    <p:sldId id="503" r:id="rId35"/>
    <p:sldId id="504" r:id="rId36"/>
    <p:sldId id="505" r:id="rId37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FF99"/>
    <a:srgbClr val="73F179"/>
    <a:srgbClr val="FFFF66"/>
    <a:srgbClr val="FBCDF6"/>
    <a:srgbClr val="FFFFCC"/>
    <a:srgbClr val="FFFFFF"/>
    <a:srgbClr val="E2E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>
        <p:scale>
          <a:sx n="77" d="100"/>
          <a:sy n="77" d="100"/>
        </p:scale>
        <p:origin x="-117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6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ealthNeedAssessment\&#3591;&#3634;&#3609;&#3623;&#3636;&#3592;&#3633;&#3618;&#3607;&#3637;&#3656;&#3648;&#3585;&#3637;&#3656;&#3618;&#3623;&#3586;&#3657;&#3629;&#3591;\177459_&#3585;&#3641;&#3657;&#3652;&#3615;&#3621;&#3660;%20TB%2057-6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h-TH" dirty="0"/>
              <a:t>จำนวนผู้ป่วยวัณโรคแยกกลุ่มอายุ จังหวัดเลย ปี 2557 - 2560</a:t>
            </a:r>
          </a:p>
        </c:rich>
      </c:tx>
      <c:layout>
        <c:manualLayout>
          <c:xMode val="edge"/>
          <c:yMode val="edge"/>
          <c:x val="0.27973016431078607"/>
          <c:y val="3.0250454709590869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ปี 57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ข้อมูลสรุป!$A$4:$A$10</c:f>
              <c:strCache>
                <c:ptCount val="7"/>
                <c:pt idx="0">
                  <c:v>0-14</c:v>
                </c:pt>
                <c:pt idx="1">
                  <c:v>15-24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 ปีขึ้นไป</c:v>
                </c:pt>
              </c:strCache>
            </c:strRef>
          </c:cat>
          <c:val>
            <c:numRef>
              <c:f>ข้อมูลสรุป!$B$4:$B$10</c:f>
              <c:numCache>
                <c:formatCode>General</c:formatCode>
                <c:ptCount val="7"/>
                <c:pt idx="0">
                  <c:v>6</c:v>
                </c:pt>
                <c:pt idx="1">
                  <c:v>31</c:v>
                </c:pt>
                <c:pt idx="2">
                  <c:v>46</c:v>
                </c:pt>
                <c:pt idx="3">
                  <c:v>88</c:v>
                </c:pt>
                <c:pt idx="4">
                  <c:v>96</c:v>
                </c:pt>
                <c:pt idx="5">
                  <c:v>93</c:v>
                </c:pt>
                <c:pt idx="6">
                  <c:v>122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960-4687-A991-B34CC201B3DA}"/>
            </c:ext>
          </c:extLst>
        </c:ser>
        <c:ser>
          <c:idx val="1"/>
          <c:order val="1"/>
          <c:tx>
            <c:v>ปี 58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ข้อมูลสรุป!$A$4:$A$10</c:f>
              <c:strCache>
                <c:ptCount val="7"/>
                <c:pt idx="0">
                  <c:v>0-14</c:v>
                </c:pt>
                <c:pt idx="1">
                  <c:v>15-24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 ปีขึ้นไป</c:v>
                </c:pt>
              </c:strCache>
            </c:strRef>
          </c:cat>
          <c:val>
            <c:numRef>
              <c:f>ข้อมูลสรุป!$C$4:$C$10</c:f>
              <c:numCache>
                <c:formatCode>General</c:formatCode>
                <c:ptCount val="7"/>
                <c:pt idx="0">
                  <c:v>2</c:v>
                </c:pt>
                <c:pt idx="1">
                  <c:v>24</c:v>
                </c:pt>
                <c:pt idx="2">
                  <c:v>49</c:v>
                </c:pt>
                <c:pt idx="3">
                  <c:v>69</c:v>
                </c:pt>
                <c:pt idx="4">
                  <c:v>86</c:v>
                </c:pt>
                <c:pt idx="5">
                  <c:v>98</c:v>
                </c:pt>
                <c:pt idx="6">
                  <c:v>140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960-4687-A991-B34CC201B3DA}"/>
            </c:ext>
          </c:extLst>
        </c:ser>
        <c:ser>
          <c:idx val="2"/>
          <c:order val="2"/>
          <c:tx>
            <c:v>ปี 59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ข้อมูลสรุป!$A$4:$A$10</c:f>
              <c:strCache>
                <c:ptCount val="7"/>
                <c:pt idx="0">
                  <c:v>0-14</c:v>
                </c:pt>
                <c:pt idx="1">
                  <c:v>15-24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 ปีขึ้นไป</c:v>
                </c:pt>
              </c:strCache>
            </c:strRef>
          </c:cat>
          <c:val>
            <c:numRef>
              <c:f>ข้อมูลสรุป!$D$4:$D$10</c:f>
              <c:numCache>
                <c:formatCode>General</c:formatCode>
                <c:ptCount val="7"/>
                <c:pt idx="0">
                  <c:v>3</c:v>
                </c:pt>
                <c:pt idx="1">
                  <c:v>21</c:v>
                </c:pt>
                <c:pt idx="2">
                  <c:v>44</c:v>
                </c:pt>
                <c:pt idx="3">
                  <c:v>71</c:v>
                </c:pt>
                <c:pt idx="4">
                  <c:v>118</c:v>
                </c:pt>
                <c:pt idx="5">
                  <c:v>103</c:v>
                </c:pt>
                <c:pt idx="6">
                  <c:v>155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960-4687-A991-B34CC201B3DA}"/>
            </c:ext>
          </c:extLst>
        </c:ser>
        <c:ser>
          <c:idx val="3"/>
          <c:order val="3"/>
          <c:tx>
            <c:v>ปี 60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ข้อมูลสรุป!$A$4:$A$10</c:f>
              <c:strCache>
                <c:ptCount val="7"/>
                <c:pt idx="0">
                  <c:v>0-14</c:v>
                </c:pt>
                <c:pt idx="1">
                  <c:v>15-24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 ปีขึ้นไป</c:v>
                </c:pt>
              </c:strCache>
            </c:strRef>
          </c:cat>
          <c:val>
            <c:numRef>
              <c:f>ข้อมูลสรุป!$E$4:$E$10</c:f>
              <c:numCache>
                <c:formatCode>General</c:formatCode>
                <c:ptCount val="7"/>
                <c:pt idx="0">
                  <c:v>2</c:v>
                </c:pt>
                <c:pt idx="1">
                  <c:v>28</c:v>
                </c:pt>
                <c:pt idx="2">
                  <c:v>41</c:v>
                </c:pt>
                <c:pt idx="3">
                  <c:v>66</c:v>
                </c:pt>
                <c:pt idx="4">
                  <c:v>108</c:v>
                </c:pt>
                <c:pt idx="5">
                  <c:v>120</c:v>
                </c:pt>
                <c:pt idx="6">
                  <c:v>168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960-4687-A991-B34CC201B3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183424"/>
        <c:axId val="138185728"/>
      </c:lineChart>
      <c:catAx>
        <c:axId val="138183424"/>
        <c:scaling>
          <c:orientation val="minMax"/>
        </c:scaling>
        <c:delete val="0"/>
        <c:axPos val="b"/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th-T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38185728"/>
        <c:crosses val="autoZero"/>
        <c:auto val="1"/>
        <c:lblAlgn val="ctr"/>
        <c:lblOffset val="100"/>
        <c:noMultiLvlLbl val="0"/>
      </c:catAx>
      <c:valAx>
        <c:axId val="13818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th-TH"/>
                  <a:t>จำนวนผู้ป่วย(ราย)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38183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th-TH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H Kodchasal" pitchFamily="2" charset="-34"/>
                <a:ea typeface="+mn-ea"/>
                <a:cs typeface="TH Kodchasal" pitchFamily="2" charset="-34"/>
              </a:defRPr>
            </a:pPr>
            <a:r>
              <a:rPr lang="th-TH" sz="1100">
                <a:latin typeface="TH Kodchasal" pitchFamily="2" charset="-34"/>
                <a:cs typeface="TH Kodchasal" pitchFamily="2" charset="-34"/>
              </a:rPr>
              <a:t>จำนวนผู้ป่วยวัณโรค</a:t>
            </a:r>
            <a:r>
              <a:rPr lang="th-TH" sz="1100" baseline="0">
                <a:latin typeface="TH Kodchasal" pitchFamily="2" charset="-34"/>
                <a:cs typeface="TH Kodchasal" pitchFamily="2" charset="-34"/>
              </a:rPr>
              <a:t> แยกตาม</a:t>
            </a:r>
            <a:r>
              <a:rPr lang="th-TH" sz="1100">
                <a:latin typeface="TH Kodchasal" pitchFamily="2" charset="-34"/>
                <a:cs typeface="TH Kodchasal" pitchFamily="2" charset="-34"/>
              </a:rPr>
              <a:t>ผลการรักษา</a:t>
            </a:r>
            <a:r>
              <a:rPr lang="th-TH" sz="1100" baseline="0">
                <a:latin typeface="TH Kodchasal" pitchFamily="2" charset="-34"/>
                <a:cs typeface="TH Kodchasal" pitchFamily="2" charset="-34"/>
              </a:rPr>
              <a:t> จังหวัดเลย</a:t>
            </a:r>
            <a:r>
              <a:rPr lang="th-TH" sz="1100">
                <a:latin typeface="TH Kodchasal" pitchFamily="2" charset="-34"/>
                <a:cs typeface="TH Kodchasal" pitchFamily="2" charset="-34"/>
              </a:rPr>
              <a:t> ปี 2558</a:t>
            </a:r>
          </a:p>
        </c:rich>
      </c:tx>
      <c:layout>
        <c:manualLayout>
          <c:xMode val="edge"/>
          <c:yMode val="edge"/>
          <c:x val="0.31859232246677743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6948972176079729E-2"/>
          <c:y val="4.3604218342631056E-2"/>
          <c:w val="0.92230794142454753"/>
          <c:h val="0.731455788006501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ข้อมูลสรุป!$A$104:$A$113</c:f>
              <c:strCache>
                <c:ptCount val="10"/>
                <c:pt idx="0">
                  <c:v>กำลังรักษา</c:v>
                </c:pt>
                <c:pt idx="1">
                  <c:v>หาย</c:v>
                </c:pt>
                <c:pt idx="2">
                  <c:v>ครบ</c:v>
                </c:pt>
                <c:pt idx="3">
                  <c:v>ตาย</c:v>
                </c:pt>
                <c:pt idx="4">
                  <c:v>ล้มเหลว</c:v>
                </c:pt>
                <c:pt idx="5">
                  <c:v>ขาดยา</c:v>
                </c:pt>
                <c:pt idx="6">
                  <c:v>โอนออก</c:v>
                </c:pt>
                <c:pt idx="7">
                  <c:v>อื่นๆ</c:v>
                </c:pt>
                <c:pt idx="8">
                  <c:v>เปลี่ยนวินิจฉัย</c:v>
                </c:pt>
                <c:pt idx="9">
                  <c:v>MDR/RR-TB</c:v>
                </c:pt>
              </c:strCache>
            </c:strRef>
          </c:cat>
          <c:val>
            <c:numRef>
              <c:f>ข้อมูลสรุป!$C$104:$C$113</c:f>
              <c:numCache>
                <c:formatCode>General</c:formatCode>
                <c:ptCount val="10"/>
                <c:pt idx="1">
                  <c:v>227</c:v>
                </c:pt>
                <c:pt idx="2">
                  <c:v>167</c:v>
                </c:pt>
                <c:pt idx="3">
                  <c:v>37</c:v>
                </c:pt>
                <c:pt idx="4">
                  <c:v>2</c:v>
                </c:pt>
                <c:pt idx="5">
                  <c:v>12</c:v>
                </c:pt>
                <c:pt idx="6">
                  <c:v>9</c:v>
                </c:pt>
                <c:pt idx="8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79F-421E-8140-7A30B911867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7723264"/>
        <c:axId val="142800384"/>
      </c:barChart>
      <c:catAx>
        <c:axId val="1377232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th-TH"/>
                  <a:t>ผลการรักษา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42800384"/>
        <c:crosses val="autoZero"/>
        <c:auto val="1"/>
        <c:lblAlgn val="ctr"/>
        <c:lblOffset val="100"/>
        <c:noMultiLvlLbl val="0"/>
      </c:catAx>
      <c:valAx>
        <c:axId val="142800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th-TH"/>
                  <a:t>จำนวนผู้ป่วย</a:t>
                </a:r>
                <a:r>
                  <a:rPr lang="th-TH" baseline="0"/>
                  <a:t> (ราย)</a:t>
                </a:r>
                <a:endParaRPr lang="th-TH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37723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th-TH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h-TH"/>
              <a:t>จำนวนผู้ป่วยวัณโรค</a:t>
            </a:r>
            <a:r>
              <a:rPr lang="th-TH" baseline="0"/>
              <a:t> แยกตาม</a:t>
            </a:r>
            <a:r>
              <a:rPr lang="th-TH"/>
              <a:t>ผลการรักษา</a:t>
            </a:r>
            <a:r>
              <a:rPr lang="th-TH" baseline="0"/>
              <a:t> จังหวัดเลย</a:t>
            </a:r>
            <a:r>
              <a:rPr lang="th-TH"/>
              <a:t> ปี 2559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0467175596906994E-2"/>
          <c:y val="0.11065739276978005"/>
          <c:w val="0.92230794142454753"/>
          <c:h val="0.731455788006501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ข้อมูลสรุป!$A$104:$A$113</c:f>
              <c:strCache>
                <c:ptCount val="10"/>
                <c:pt idx="0">
                  <c:v>กำลังรักษา</c:v>
                </c:pt>
                <c:pt idx="1">
                  <c:v>หาย</c:v>
                </c:pt>
                <c:pt idx="2">
                  <c:v>ครบ</c:v>
                </c:pt>
                <c:pt idx="3">
                  <c:v>ตาย</c:v>
                </c:pt>
                <c:pt idx="4">
                  <c:v>ล้มเหลว</c:v>
                </c:pt>
                <c:pt idx="5">
                  <c:v>ขาดยา</c:v>
                </c:pt>
                <c:pt idx="6">
                  <c:v>โอนออก</c:v>
                </c:pt>
                <c:pt idx="7">
                  <c:v>อื่นๆ</c:v>
                </c:pt>
                <c:pt idx="8">
                  <c:v>เปลี่ยนวินิจฉัย</c:v>
                </c:pt>
                <c:pt idx="9">
                  <c:v>MDR/RR-TB</c:v>
                </c:pt>
              </c:strCache>
            </c:strRef>
          </c:cat>
          <c:val>
            <c:numRef>
              <c:f>ข้อมูลสรุป!$D$104:$D$113</c:f>
              <c:numCache>
                <c:formatCode>General</c:formatCode>
                <c:ptCount val="10"/>
                <c:pt idx="0">
                  <c:v>1</c:v>
                </c:pt>
                <c:pt idx="1">
                  <c:v>241</c:v>
                </c:pt>
                <c:pt idx="2">
                  <c:v>188</c:v>
                </c:pt>
                <c:pt idx="3">
                  <c:v>35</c:v>
                </c:pt>
                <c:pt idx="4">
                  <c:v>4</c:v>
                </c:pt>
                <c:pt idx="5">
                  <c:v>16</c:v>
                </c:pt>
                <c:pt idx="6">
                  <c:v>10</c:v>
                </c:pt>
                <c:pt idx="7">
                  <c:v>2</c:v>
                </c:pt>
                <c:pt idx="8">
                  <c:v>17</c:v>
                </c:pt>
                <c:pt idx="9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1DA-48D7-AA02-96B638F780A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7365248"/>
        <c:axId val="147482880"/>
      </c:barChart>
      <c:catAx>
        <c:axId val="1473652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th-TH"/>
                  <a:t>ผลการรักษา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47482880"/>
        <c:crosses val="autoZero"/>
        <c:auto val="1"/>
        <c:lblAlgn val="ctr"/>
        <c:lblOffset val="100"/>
        <c:noMultiLvlLbl val="0"/>
      </c:catAx>
      <c:valAx>
        <c:axId val="147482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th-TH"/>
                  <a:t>จำนวนผู้ป่วย</a:t>
                </a:r>
                <a:r>
                  <a:rPr lang="th-TH" baseline="0"/>
                  <a:t> (ราย)</a:t>
                </a:r>
                <a:endParaRPr lang="th-TH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47365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th-TH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h-TH"/>
              <a:t>จำนวนผู้ป่วยวัณโรค</a:t>
            </a:r>
            <a:r>
              <a:rPr lang="th-TH" baseline="0"/>
              <a:t> แยกตาม</a:t>
            </a:r>
            <a:r>
              <a:rPr lang="th-TH"/>
              <a:t>ผลการรักษา</a:t>
            </a:r>
            <a:r>
              <a:rPr lang="th-TH" baseline="0"/>
              <a:t> จังหวัดเลย</a:t>
            </a:r>
            <a:r>
              <a:rPr lang="th-TH"/>
              <a:t> ปี 2560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6950747821399906E-2"/>
          <c:y val="0.11065754659755807"/>
          <c:w val="0.92230794142454753"/>
          <c:h val="0.731455788006501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ข้อมูลสรุป!$A$104:$A$113</c:f>
              <c:strCache>
                <c:ptCount val="10"/>
                <c:pt idx="0">
                  <c:v>กำลังรักษา</c:v>
                </c:pt>
                <c:pt idx="1">
                  <c:v>หาย</c:v>
                </c:pt>
                <c:pt idx="2">
                  <c:v>ครบ</c:v>
                </c:pt>
                <c:pt idx="3">
                  <c:v>ตาย</c:v>
                </c:pt>
                <c:pt idx="4">
                  <c:v>ล้มเหลว</c:v>
                </c:pt>
                <c:pt idx="5">
                  <c:v>ขาดยา</c:v>
                </c:pt>
                <c:pt idx="6">
                  <c:v>โอนออก</c:v>
                </c:pt>
                <c:pt idx="7">
                  <c:v>อื่นๆ</c:v>
                </c:pt>
                <c:pt idx="8">
                  <c:v>เปลี่ยนวินิจฉัย</c:v>
                </c:pt>
                <c:pt idx="9">
                  <c:v>MDR/RR-TB</c:v>
                </c:pt>
              </c:strCache>
            </c:strRef>
          </c:cat>
          <c:val>
            <c:numRef>
              <c:f>ข้อมูลสรุป!$E$104:$E$113</c:f>
              <c:numCache>
                <c:formatCode>General</c:formatCode>
                <c:ptCount val="10"/>
                <c:pt idx="0">
                  <c:v>85</c:v>
                </c:pt>
                <c:pt idx="1">
                  <c:v>209</c:v>
                </c:pt>
                <c:pt idx="2">
                  <c:v>170</c:v>
                </c:pt>
                <c:pt idx="3">
                  <c:v>33</c:v>
                </c:pt>
                <c:pt idx="4">
                  <c:v>4</c:v>
                </c:pt>
                <c:pt idx="5">
                  <c:v>7</c:v>
                </c:pt>
                <c:pt idx="6">
                  <c:v>11</c:v>
                </c:pt>
                <c:pt idx="7">
                  <c:v>3</c:v>
                </c:pt>
                <c:pt idx="8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9CE-4F65-94BF-C0B3456B825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7413888"/>
        <c:axId val="197543808"/>
      </c:barChart>
      <c:catAx>
        <c:axId val="197413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th-TH"/>
                  <a:t>ผลการรักษา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97543808"/>
        <c:crosses val="autoZero"/>
        <c:auto val="1"/>
        <c:lblAlgn val="ctr"/>
        <c:lblOffset val="100"/>
        <c:noMultiLvlLbl val="0"/>
      </c:catAx>
      <c:valAx>
        <c:axId val="197543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th-TH"/>
                  <a:t>จำนวนผู้ป่วย</a:t>
                </a:r>
                <a:r>
                  <a:rPr lang="th-TH" baseline="0"/>
                  <a:t> (ราย)</a:t>
                </a:r>
                <a:endParaRPr lang="th-TH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9741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th-TH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th-TH"/>
              <a:t>จำนวนผู้ป่วยดื้อยา (</a:t>
            </a:r>
            <a:r>
              <a:rPr lang="en-US"/>
              <a:t>MDR-TB) </a:t>
            </a:r>
            <a:r>
              <a:rPr lang="th-TH"/>
              <a:t>จังหวัดเลย ปี 2557-2560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973617748199835E-2"/>
          <c:y val="0.13537388297039843"/>
          <c:w val="0.9250416131713266"/>
          <c:h val="0.734595166639601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ข้อมูลสรุป!$A$134</c:f>
              <c:strCache>
                <c:ptCount val="1"/>
                <c:pt idx="0">
                  <c:v>MDR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ข้อมูลสรุป!$B$133:$E$133</c:f>
              <c:strCache>
                <c:ptCount val="4"/>
                <c:pt idx="0">
                  <c:v>ปี57</c:v>
                </c:pt>
                <c:pt idx="1">
                  <c:v>ปี58</c:v>
                </c:pt>
                <c:pt idx="2">
                  <c:v>ปี59</c:v>
                </c:pt>
                <c:pt idx="3">
                  <c:v>ปี60</c:v>
                </c:pt>
              </c:strCache>
            </c:strRef>
          </c:cat>
          <c:val>
            <c:numRef>
              <c:f>ข้อมูลสรุป!$B$134:$E$134</c:f>
              <c:numCache>
                <c:formatCode>General</c:formatCode>
                <c:ptCount val="4"/>
                <c:pt idx="0">
                  <c:v>4</c:v>
                </c:pt>
                <c:pt idx="1">
                  <c:v>2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9CD-4C9A-BBB5-87FEBD3A1E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0838144"/>
        <c:axId val="90840448"/>
      </c:barChart>
      <c:catAx>
        <c:axId val="90838144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 sz="2000"/>
                </a:pPr>
                <a:r>
                  <a:rPr lang="th-TH" sz="2000"/>
                  <a:t>แหล่งข้อมูล </a:t>
                </a:r>
                <a:r>
                  <a:rPr lang="en-US" sz="2000"/>
                  <a:t>: </a:t>
                </a:r>
                <a:r>
                  <a:rPr lang="th-TH" sz="2000"/>
                  <a:t>ทะเบียนวัณโรคผู้ป่วยดื้อยา จังหวัดเลย</a:t>
                </a:r>
              </a:p>
            </c:rich>
          </c:tx>
          <c:layout>
            <c:manualLayout>
              <c:xMode val="edge"/>
              <c:yMode val="edge"/>
              <c:x val="0.14951060175159567"/>
              <c:y val="0.8822497158856084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th-TH"/>
          </a:p>
        </c:txPr>
        <c:crossAx val="90840448"/>
        <c:crosses val="autoZero"/>
        <c:auto val="1"/>
        <c:lblAlgn val="ctr"/>
        <c:lblOffset val="100"/>
        <c:noMultiLvlLbl val="0"/>
      </c:catAx>
      <c:valAx>
        <c:axId val="9084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th-TH"/>
                  <a:t>จำนวนผู้ป่วย (ราย)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th-TH"/>
          </a:p>
        </c:txPr>
        <c:crossAx val="90838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2800"/>
      </a:pPr>
      <a:endParaRPr lang="th-TH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th-TH"/>
              <a:t>จำนวนผู้วัณโรคขาดยา จังหวัดเลย ปี 2557-2560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ข้อมูลสรุป!$A$168</c:f>
              <c:strCache>
                <c:ptCount val="1"/>
                <c:pt idx="0">
                  <c:v>ขาดยา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ข้อมูลสรุป!$B$167:$E$167</c:f>
              <c:strCache>
                <c:ptCount val="4"/>
                <c:pt idx="0">
                  <c:v>ปี57</c:v>
                </c:pt>
                <c:pt idx="1">
                  <c:v>ปี58</c:v>
                </c:pt>
                <c:pt idx="2">
                  <c:v>ปี59</c:v>
                </c:pt>
                <c:pt idx="3">
                  <c:v>ปี60</c:v>
                </c:pt>
              </c:strCache>
            </c:strRef>
          </c:cat>
          <c:val>
            <c:numRef>
              <c:f>ข้อมูลสรุป!$B$168:$E$168</c:f>
              <c:numCache>
                <c:formatCode>General</c:formatCode>
                <c:ptCount val="4"/>
                <c:pt idx="0">
                  <c:v>11</c:v>
                </c:pt>
                <c:pt idx="1">
                  <c:v>12</c:v>
                </c:pt>
                <c:pt idx="2">
                  <c:v>16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34C-4EEE-9D23-268B03FA673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7465088"/>
        <c:axId val="97483392"/>
      </c:barChart>
      <c:catAx>
        <c:axId val="9746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th-TH"/>
          </a:p>
        </c:txPr>
        <c:crossAx val="97483392"/>
        <c:crosses val="autoZero"/>
        <c:auto val="1"/>
        <c:lblAlgn val="ctr"/>
        <c:lblOffset val="100"/>
        <c:noMultiLvlLbl val="0"/>
      </c:catAx>
      <c:valAx>
        <c:axId val="97483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th-TH"/>
                  <a:t>จำนวน (ราย)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th-TH"/>
          </a:p>
        </c:txPr>
        <c:crossAx val="97465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2400">
          <a:latin typeface="TH Kodchasal" pitchFamily="2" charset="-34"/>
          <a:cs typeface="TH Kodchasal" pitchFamily="2" charset="-34"/>
        </a:defRPr>
      </a:pPr>
      <a:endParaRPr lang="th-TH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[ขึ้นทะเบียน1_61_ล่าสุด23.1.61.xlsx]S_2560!$B$13</c:f>
              <c:strCache>
                <c:ptCount val="1"/>
                <c:pt idx="0">
                  <c:v>รักษาสำเร็จ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 i="0">
                    <a:latin typeface="Angsana New" panose="02020603050405020304" pitchFamily="18" charset="-34"/>
                    <a:cs typeface="Angsana New" panose="02020603050405020304" pitchFamily="18" charset="-34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[ขึ้นทะเบียน1_61_ล่าสุด23.1.61.xlsx]S_2560!$A$14:$A$18</c:f>
              <c:strCache>
                <c:ptCount val="5"/>
                <c:pt idx="0">
                  <c:v> 1/2560</c:v>
                </c:pt>
                <c:pt idx="1">
                  <c:v> 2/2560</c:v>
                </c:pt>
                <c:pt idx="2">
                  <c:v> 3/2560</c:v>
                </c:pt>
                <c:pt idx="3">
                  <c:v> 4/2560</c:v>
                </c:pt>
                <c:pt idx="4">
                  <c:v> ปี 2560</c:v>
                </c:pt>
              </c:strCache>
            </c:strRef>
          </c:cat>
          <c:val>
            <c:numRef>
              <c:f>[ขึ้นทะเบียน1_61_ล่าสุด23.1.61.xlsx]S_2560!$B$14:$B$18</c:f>
              <c:numCache>
                <c:formatCode>0.00;[Red]0.00</c:formatCode>
                <c:ptCount val="5"/>
                <c:pt idx="0">
                  <c:v>88.043478260869563</c:v>
                </c:pt>
                <c:pt idx="1">
                  <c:v>71.287128712871279</c:v>
                </c:pt>
                <c:pt idx="2">
                  <c:v>66.315789473684205</c:v>
                </c:pt>
                <c:pt idx="3">
                  <c:v>17.647058823529413</c:v>
                </c:pt>
                <c:pt idx="4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0B7-4F3E-A7A5-F217AAAB67D3}"/>
            </c:ext>
          </c:extLst>
        </c:ser>
        <c:ser>
          <c:idx val="1"/>
          <c:order val="1"/>
          <c:tx>
            <c:strRef>
              <c:f>[ขึ้นทะเบียน1_61_ล่าสุด23.1.61.xlsx]S_2560!$C$13</c:f>
              <c:strCache>
                <c:ptCount val="1"/>
                <c:pt idx="0">
                  <c:v>เสียชีวิต</c:v>
                </c:pt>
              </c:strCache>
            </c:strRef>
          </c:tx>
          <c:spPr>
            <a:solidFill>
              <a:srgbClr val="CC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>
                    <a:latin typeface="Angsana New" panose="02020603050405020304" pitchFamily="18" charset="-34"/>
                    <a:cs typeface="Angsana New" panose="02020603050405020304" pitchFamily="18" charset="-34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[ขึ้นทะเบียน1_61_ล่าสุด23.1.61.xlsx]S_2560!$A$14:$A$18</c:f>
              <c:strCache>
                <c:ptCount val="5"/>
                <c:pt idx="0">
                  <c:v> 1/2560</c:v>
                </c:pt>
                <c:pt idx="1">
                  <c:v> 2/2560</c:v>
                </c:pt>
                <c:pt idx="2">
                  <c:v> 3/2560</c:v>
                </c:pt>
                <c:pt idx="3">
                  <c:v> 4/2560</c:v>
                </c:pt>
                <c:pt idx="4">
                  <c:v> ปี 2560</c:v>
                </c:pt>
              </c:strCache>
            </c:strRef>
          </c:cat>
          <c:val>
            <c:numRef>
              <c:f>[ขึ้นทะเบียน1_61_ล่าสุด23.1.61.xlsx]S_2560!$C$14:$C$18</c:f>
              <c:numCache>
                <c:formatCode>0.00;[Red]0.00</c:formatCode>
                <c:ptCount val="5"/>
                <c:pt idx="0">
                  <c:v>3.2608695652173911</c:v>
                </c:pt>
                <c:pt idx="1">
                  <c:v>7.9207920792079207</c:v>
                </c:pt>
                <c:pt idx="2">
                  <c:v>5.2631578947368416</c:v>
                </c:pt>
                <c:pt idx="3">
                  <c:v>2.9411764705882351</c:v>
                </c:pt>
                <c:pt idx="4">
                  <c:v>4.8717948717948723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0B7-4F3E-A7A5-F217AAAB67D3}"/>
            </c:ext>
          </c:extLst>
        </c:ser>
        <c:ser>
          <c:idx val="2"/>
          <c:order val="2"/>
          <c:tx>
            <c:strRef>
              <c:f>[ขึ้นทะเบียน1_61_ล่าสุด23.1.61.xlsx]S_2560!$D$13</c:f>
              <c:strCache>
                <c:ptCount val="1"/>
                <c:pt idx="0">
                  <c:v>ขาดยา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[ขึ้นทะเบียน1_61_ล่าสุด23.1.61.xlsx]S_2560!$A$14:$A$18</c:f>
              <c:strCache>
                <c:ptCount val="5"/>
                <c:pt idx="0">
                  <c:v> 1/2560</c:v>
                </c:pt>
                <c:pt idx="1">
                  <c:v> 2/2560</c:v>
                </c:pt>
                <c:pt idx="2">
                  <c:v> 3/2560</c:v>
                </c:pt>
                <c:pt idx="3">
                  <c:v> 4/2560</c:v>
                </c:pt>
                <c:pt idx="4">
                  <c:v> ปี 2560</c:v>
                </c:pt>
              </c:strCache>
            </c:strRef>
          </c:cat>
          <c:val>
            <c:numRef>
              <c:f>[ขึ้นทะเบียน1_61_ล่าสุด23.1.61.xlsx]S_2560!$D$14:$D$18</c:f>
              <c:numCache>
                <c:formatCode>0.00;[Red]0.00</c:formatCode>
                <c:ptCount val="5"/>
                <c:pt idx="0">
                  <c:v>1.0869565217391304</c:v>
                </c:pt>
                <c:pt idx="1">
                  <c:v>3.9603960396039604</c:v>
                </c:pt>
                <c:pt idx="2">
                  <c:v>0</c:v>
                </c:pt>
                <c:pt idx="3">
                  <c:v>0</c:v>
                </c:pt>
                <c:pt idx="4">
                  <c:v>1.2820512820512819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0B7-4F3E-A7A5-F217AAAB67D3}"/>
            </c:ext>
          </c:extLst>
        </c:ser>
        <c:ser>
          <c:idx val="3"/>
          <c:order val="3"/>
          <c:tx>
            <c:strRef>
              <c:f>[ขึ้นทะเบียน1_61_ล่าสุด23.1.61.xlsx]S_2560!$E$13</c:f>
              <c:strCache>
                <c:ptCount val="1"/>
                <c:pt idx="0">
                  <c:v>โอนออก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2"/>
              <c:layout>
                <c:manualLayout>
                  <c:x val="-4.3727923710956971E-3"/>
                  <c:y val="-7.05477169203426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0B7-4F3E-A7A5-F217AAAB67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>
                    <a:latin typeface="Angsana New" panose="02020603050405020304" pitchFamily="18" charset="-34"/>
                    <a:cs typeface="Angsana New" panose="02020603050405020304" pitchFamily="18" charset="-34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[ขึ้นทะเบียน1_61_ล่าสุด23.1.61.xlsx]S_2560!$A$14:$A$18</c:f>
              <c:strCache>
                <c:ptCount val="5"/>
                <c:pt idx="0">
                  <c:v> 1/2560</c:v>
                </c:pt>
                <c:pt idx="1">
                  <c:v> 2/2560</c:v>
                </c:pt>
                <c:pt idx="2">
                  <c:v> 3/2560</c:v>
                </c:pt>
                <c:pt idx="3">
                  <c:v> 4/2560</c:v>
                </c:pt>
                <c:pt idx="4">
                  <c:v> ปี 2560</c:v>
                </c:pt>
              </c:strCache>
            </c:strRef>
          </c:cat>
          <c:val>
            <c:numRef>
              <c:f>[ขึ้นทะเบียน1_61_ล่าสุด23.1.61.xlsx]S_2560!$E$14:$E$18</c:f>
              <c:numCache>
                <c:formatCode>0.00;[Red]0.00</c:formatCode>
                <c:ptCount val="5"/>
                <c:pt idx="0">
                  <c:v>0</c:v>
                </c:pt>
                <c:pt idx="1">
                  <c:v>2.9702970297029703</c:v>
                </c:pt>
                <c:pt idx="2">
                  <c:v>2.1052631578947367</c:v>
                </c:pt>
                <c:pt idx="3">
                  <c:v>3.9215686274509802</c:v>
                </c:pt>
                <c:pt idx="4">
                  <c:v>2.3076923076923079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0B7-4F3E-A7A5-F217AAAB67D3}"/>
            </c:ext>
          </c:extLst>
        </c:ser>
        <c:ser>
          <c:idx val="4"/>
          <c:order val="4"/>
          <c:tx>
            <c:strRef>
              <c:f>[ขึ้นทะเบียน1_61_ล่าสุด23.1.61.xlsx]S_2560!$F$13</c:f>
              <c:strCache>
                <c:ptCount val="1"/>
                <c:pt idx="0">
                  <c:v>ล้มเหลว</c:v>
                </c:pt>
              </c:strCache>
            </c:strRef>
          </c:tx>
          <c:spPr>
            <a:solidFill>
              <a:srgbClr val="FF00FF"/>
            </a:solidFill>
            <a:ln>
              <a:solidFill>
                <a:srgbClr val="7030A0"/>
              </a:solidFill>
            </a:ln>
          </c:spPr>
          <c:invertIfNegative val="0"/>
          <c:cat>
            <c:strRef>
              <c:f>[ขึ้นทะเบียน1_61_ล่าสุด23.1.61.xlsx]S_2560!$A$14:$A$18</c:f>
              <c:strCache>
                <c:ptCount val="5"/>
                <c:pt idx="0">
                  <c:v> 1/2560</c:v>
                </c:pt>
                <c:pt idx="1">
                  <c:v> 2/2560</c:v>
                </c:pt>
                <c:pt idx="2">
                  <c:v> 3/2560</c:v>
                </c:pt>
                <c:pt idx="3">
                  <c:v> 4/2560</c:v>
                </c:pt>
                <c:pt idx="4">
                  <c:v> ปี 2560</c:v>
                </c:pt>
              </c:strCache>
            </c:strRef>
          </c:cat>
          <c:val>
            <c:numRef>
              <c:f>[ขึ้นทะเบียน1_61_ล่าสุด23.1.61.xlsx]S_2560!$F$14:$F$18</c:f>
              <c:numCache>
                <c:formatCode>0.00;[Red]0.00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1.0526315789473684</c:v>
                </c:pt>
                <c:pt idx="3">
                  <c:v>0</c:v>
                </c:pt>
                <c:pt idx="4">
                  <c:v>0.25641025641025639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80B7-4F3E-A7A5-F217AAAB67D3}"/>
            </c:ext>
          </c:extLst>
        </c:ser>
        <c:ser>
          <c:idx val="5"/>
          <c:order val="5"/>
          <c:tx>
            <c:strRef>
              <c:f>[ขึ้นทะเบียน1_61_ล่าสุด23.1.61.xlsx]S_2560!$G$13</c:f>
              <c:strCache>
                <c:ptCount val="1"/>
                <c:pt idx="0">
                  <c:v>กำลังรักษา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>
                    <a:latin typeface="Angsana New" panose="02020603050405020304" pitchFamily="18" charset="-34"/>
                    <a:cs typeface="Angsana New" panose="02020603050405020304" pitchFamily="18" charset="-34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[ขึ้นทะเบียน1_61_ล่าสุด23.1.61.xlsx]S_2560!$A$14:$A$18</c:f>
              <c:strCache>
                <c:ptCount val="5"/>
                <c:pt idx="0">
                  <c:v> 1/2560</c:v>
                </c:pt>
                <c:pt idx="1">
                  <c:v> 2/2560</c:v>
                </c:pt>
                <c:pt idx="2">
                  <c:v> 3/2560</c:v>
                </c:pt>
                <c:pt idx="3">
                  <c:v> 4/2560</c:v>
                </c:pt>
                <c:pt idx="4">
                  <c:v> ปี 2560</c:v>
                </c:pt>
              </c:strCache>
            </c:strRef>
          </c:cat>
          <c:val>
            <c:numRef>
              <c:f>[ขึ้นทะเบียน1_61_ล่าสุด23.1.61.xlsx]S_2560!$G$14:$G$18</c:f>
              <c:numCache>
                <c:formatCode>0.00;[Red]0.00</c:formatCode>
                <c:ptCount val="5"/>
                <c:pt idx="0">
                  <c:v>7.608695652173914</c:v>
                </c:pt>
                <c:pt idx="1">
                  <c:v>13.861386138613863</c:v>
                </c:pt>
                <c:pt idx="2">
                  <c:v>25.263157894736842</c:v>
                </c:pt>
                <c:pt idx="3">
                  <c:v>75.490196078431367</c:v>
                </c:pt>
                <c:pt idx="4">
                  <c:v>31.282051282051281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0B7-4F3E-A7A5-F217AAAB67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590720"/>
        <c:axId val="38719488"/>
        <c:axId val="0"/>
      </c:bar3DChart>
      <c:catAx>
        <c:axId val="38590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Angsana New" panose="02020603050405020304" pitchFamily="18" charset="-34"/>
                <a:cs typeface="Angsana New" panose="02020603050405020304" pitchFamily="18" charset="-34"/>
              </a:defRPr>
            </a:pPr>
            <a:endParaRPr lang="th-TH"/>
          </a:p>
        </c:txPr>
        <c:crossAx val="38719488"/>
        <c:crosses val="autoZero"/>
        <c:auto val="1"/>
        <c:lblAlgn val="ctr"/>
        <c:lblOffset val="100"/>
        <c:noMultiLvlLbl val="0"/>
      </c:catAx>
      <c:valAx>
        <c:axId val="387194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Angsana New" panose="02020603050405020304" pitchFamily="18" charset="-34"/>
                <a:cs typeface="Angsana New" panose="02020603050405020304" pitchFamily="18" charset="-34"/>
              </a:defRPr>
            </a:pPr>
            <a:endParaRPr lang="th-TH"/>
          </a:p>
        </c:txPr>
        <c:crossAx val="38590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776109816999202"/>
          <c:y val="0.18665351997926155"/>
          <c:w val="0.13057812217375298"/>
          <c:h val="0.56084842424915748"/>
        </c:manualLayout>
      </c:layout>
      <c:overlay val="0"/>
      <c:txPr>
        <a:bodyPr/>
        <a:lstStyle/>
        <a:p>
          <a:pPr>
            <a:defRPr sz="2000" b="1">
              <a:latin typeface="Angsana New" panose="02020603050405020304" pitchFamily="18" charset="-34"/>
              <a:cs typeface="Angsana New" panose="02020603050405020304" pitchFamily="18" charset="-34"/>
            </a:defRPr>
          </a:pPr>
          <a:endParaRPr lang="th-TH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รายเดือน!$W$2</c:f>
              <c:strCache>
                <c:ptCount val="1"/>
                <c:pt idx="0">
                  <c:v>Detection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accent1">
                  <a:shade val="9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ngsanaUPC" panose="02020603050405020304" pitchFamily="18" charset="-34"/>
                    <a:ea typeface="+mn-ea"/>
                    <a:cs typeface="AngsanaUPC" panose="02020603050405020304" pitchFamily="18" charset="-34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รายเดือน!$V$3:$V$17</c:f>
              <c:strCache>
                <c:ptCount val="15"/>
                <c:pt idx="0">
                  <c:v>นาแห้ว</c:v>
                </c:pt>
                <c:pt idx="1">
                  <c:v>ภูเรือ</c:v>
                </c:pt>
                <c:pt idx="2">
                  <c:v>เลย</c:v>
                </c:pt>
                <c:pt idx="3">
                  <c:v>ท่าลี่</c:v>
                </c:pt>
                <c:pt idx="4">
                  <c:v>ภูหลวง</c:v>
                </c:pt>
                <c:pt idx="5">
                  <c:v>เอราวัณ</c:v>
                </c:pt>
                <c:pt idx="6">
                  <c:v>วังสะพุง</c:v>
                </c:pt>
                <c:pt idx="7">
                  <c:v>เชียงคาน</c:v>
                </c:pt>
                <c:pt idx="8">
                  <c:v>ด่านซ้าย</c:v>
                </c:pt>
                <c:pt idx="9">
                  <c:v>ภูกระดึง</c:v>
                </c:pt>
                <c:pt idx="10">
                  <c:v>นาด้วง</c:v>
                </c:pt>
                <c:pt idx="11">
                  <c:v>หนองหิน</c:v>
                </c:pt>
                <c:pt idx="12">
                  <c:v>ผาขาว</c:v>
                </c:pt>
                <c:pt idx="13">
                  <c:v>ปากชม</c:v>
                </c:pt>
                <c:pt idx="14">
                  <c:v>จังหวัดเลย</c:v>
                </c:pt>
              </c:strCache>
            </c:strRef>
          </c:cat>
          <c:val>
            <c:numRef>
              <c:f>รายเดือน!$W$3:$W$17</c:f>
              <c:numCache>
                <c:formatCode>0;[Red]0</c:formatCode>
                <c:ptCount val="15"/>
                <c:pt idx="0">
                  <c:v>0</c:v>
                </c:pt>
                <c:pt idx="1">
                  <c:v>3</c:v>
                </c:pt>
                <c:pt idx="2">
                  <c:v>17</c:v>
                </c:pt>
                <c:pt idx="3">
                  <c:v>4</c:v>
                </c:pt>
                <c:pt idx="4">
                  <c:v>4</c:v>
                </c:pt>
                <c:pt idx="5">
                  <c:v>7</c:v>
                </c:pt>
                <c:pt idx="6">
                  <c:v>21</c:v>
                </c:pt>
                <c:pt idx="7">
                  <c:v>12</c:v>
                </c:pt>
                <c:pt idx="8">
                  <c:v>10</c:v>
                </c:pt>
                <c:pt idx="9">
                  <c:v>8</c:v>
                </c:pt>
                <c:pt idx="10">
                  <c:v>7</c:v>
                </c:pt>
                <c:pt idx="11">
                  <c:v>6</c:v>
                </c:pt>
                <c:pt idx="12">
                  <c:v>14</c:v>
                </c:pt>
                <c:pt idx="13">
                  <c:v>16</c:v>
                </c:pt>
                <c:pt idx="14">
                  <c:v>129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BFE-4316-8DC4-8B926A8D9C66}"/>
            </c:ext>
          </c:extLst>
        </c:ser>
        <c:ser>
          <c:idx val="1"/>
          <c:order val="1"/>
          <c:tx>
            <c:strRef>
              <c:f>รายเดือน!$X$2</c:f>
              <c:strCache>
                <c:ptCount val="1"/>
                <c:pt idx="0">
                  <c:v>Incidence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50000"/>
                    <a:satMod val="300000"/>
                  </a:schemeClr>
                </a:gs>
                <a:gs pos="35000">
                  <a:schemeClr val="accent2">
                    <a:tint val="37000"/>
                    <a:satMod val="300000"/>
                  </a:schemeClr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accent2">
                  <a:shade val="9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ngsana New" panose="02020603050405020304" pitchFamily="18" charset="-34"/>
                    <a:ea typeface="+mn-ea"/>
                    <a:cs typeface="Angsana New" panose="02020603050405020304" pitchFamily="18" charset="-34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รายเดือน!$V$3:$V$17</c:f>
              <c:strCache>
                <c:ptCount val="15"/>
                <c:pt idx="0">
                  <c:v>นาแห้ว</c:v>
                </c:pt>
                <c:pt idx="1">
                  <c:v>ภูเรือ</c:v>
                </c:pt>
                <c:pt idx="2">
                  <c:v>เลย</c:v>
                </c:pt>
                <c:pt idx="3">
                  <c:v>ท่าลี่</c:v>
                </c:pt>
                <c:pt idx="4">
                  <c:v>ภูหลวง</c:v>
                </c:pt>
                <c:pt idx="5">
                  <c:v>เอราวัณ</c:v>
                </c:pt>
                <c:pt idx="6">
                  <c:v>วังสะพุง</c:v>
                </c:pt>
                <c:pt idx="7">
                  <c:v>เชียงคาน</c:v>
                </c:pt>
                <c:pt idx="8">
                  <c:v>ด่านซ้าย</c:v>
                </c:pt>
                <c:pt idx="9">
                  <c:v>ภูกระดึง</c:v>
                </c:pt>
                <c:pt idx="10">
                  <c:v>นาด้วง</c:v>
                </c:pt>
                <c:pt idx="11">
                  <c:v>หนองหิน</c:v>
                </c:pt>
                <c:pt idx="12">
                  <c:v>ผาขาว</c:v>
                </c:pt>
                <c:pt idx="13">
                  <c:v>ปากชม</c:v>
                </c:pt>
                <c:pt idx="14">
                  <c:v>จังหวัดเลย</c:v>
                </c:pt>
              </c:strCache>
            </c:strRef>
          </c:cat>
          <c:val>
            <c:numRef>
              <c:f>รายเดือน!$X$3:$X$17</c:f>
              <c:numCache>
                <c:formatCode>General</c:formatCode>
                <c:ptCount val="15"/>
                <c:pt idx="0">
                  <c:v>19</c:v>
                </c:pt>
                <c:pt idx="1">
                  <c:v>37</c:v>
                </c:pt>
                <c:pt idx="2">
                  <c:v>200</c:v>
                </c:pt>
                <c:pt idx="3">
                  <c:v>46</c:v>
                </c:pt>
                <c:pt idx="4">
                  <c:v>42</c:v>
                </c:pt>
                <c:pt idx="5">
                  <c:v>61</c:v>
                </c:pt>
                <c:pt idx="6">
                  <c:v>183</c:v>
                </c:pt>
                <c:pt idx="7">
                  <c:v>104</c:v>
                </c:pt>
                <c:pt idx="8">
                  <c:v>83</c:v>
                </c:pt>
                <c:pt idx="9">
                  <c:v>64</c:v>
                </c:pt>
                <c:pt idx="10">
                  <c:v>47</c:v>
                </c:pt>
                <c:pt idx="11">
                  <c:v>39</c:v>
                </c:pt>
                <c:pt idx="12">
                  <c:v>72</c:v>
                </c:pt>
                <c:pt idx="13">
                  <c:v>69</c:v>
                </c:pt>
                <c:pt idx="14">
                  <c:v>1066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BFE-4316-8DC4-8B926A8D9C6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6551680"/>
        <c:axId val="98235520"/>
        <c:axId val="0"/>
      </c:bar3DChart>
      <c:catAx>
        <c:axId val="96551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98235520"/>
        <c:crosses val="autoZero"/>
        <c:auto val="1"/>
        <c:lblAlgn val="ctr"/>
        <c:lblOffset val="100"/>
        <c:noMultiLvlLbl val="0"/>
      </c:catAx>
      <c:valAx>
        <c:axId val="98235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96551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th-TH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ปี 57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ข้อมูลสรุป!$A$4:$A$10</c:f>
              <c:strCache>
                <c:ptCount val="7"/>
                <c:pt idx="0">
                  <c:v>0-14</c:v>
                </c:pt>
                <c:pt idx="1">
                  <c:v>15-24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 ปีขึ้นไป</c:v>
                </c:pt>
              </c:strCache>
            </c:strRef>
          </c:cat>
          <c:val>
            <c:numRef>
              <c:f>ข้อมูลสรุป!$B$4:$B$10</c:f>
              <c:numCache>
                <c:formatCode>General</c:formatCode>
                <c:ptCount val="7"/>
                <c:pt idx="0">
                  <c:v>6</c:v>
                </c:pt>
                <c:pt idx="1">
                  <c:v>31</c:v>
                </c:pt>
                <c:pt idx="2">
                  <c:v>46</c:v>
                </c:pt>
                <c:pt idx="3">
                  <c:v>88</c:v>
                </c:pt>
                <c:pt idx="4">
                  <c:v>96</c:v>
                </c:pt>
                <c:pt idx="5">
                  <c:v>93</c:v>
                </c:pt>
                <c:pt idx="6">
                  <c:v>122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960-4687-A991-B34CC201B3DA}"/>
            </c:ext>
          </c:extLst>
        </c:ser>
        <c:ser>
          <c:idx val="1"/>
          <c:order val="1"/>
          <c:tx>
            <c:v>ปี 58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ข้อมูลสรุป!$A$4:$A$10</c:f>
              <c:strCache>
                <c:ptCount val="7"/>
                <c:pt idx="0">
                  <c:v>0-14</c:v>
                </c:pt>
                <c:pt idx="1">
                  <c:v>15-24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 ปีขึ้นไป</c:v>
                </c:pt>
              </c:strCache>
            </c:strRef>
          </c:cat>
          <c:val>
            <c:numRef>
              <c:f>ข้อมูลสรุป!$C$4:$C$10</c:f>
              <c:numCache>
                <c:formatCode>General</c:formatCode>
                <c:ptCount val="7"/>
                <c:pt idx="0">
                  <c:v>2</c:v>
                </c:pt>
                <c:pt idx="1">
                  <c:v>24</c:v>
                </c:pt>
                <c:pt idx="2">
                  <c:v>49</c:v>
                </c:pt>
                <c:pt idx="3">
                  <c:v>69</c:v>
                </c:pt>
                <c:pt idx="4">
                  <c:v>86</c:v>
                </c:pt>
                <c:pt idx="5">
                  <c:v>98</c:v>
                </c:pt>
                <c:pt idx="6">
                  <c:v>140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960-4687-A991-B34CC201B3DA}"/>
            </c:ext>
          </c:extLst>
        </c:ser>
        <c:ser>
          <c:idx val="2"/>
          <c:order val="2"/>
          <c:tx>
            <c:v>ปี 59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ข้อมูลสรุป!$A$4:$A$10</c:f>
              <c:strCache>
                <c:ptCount val="7"/>
                <c:pt idx="0">
                  <c:v>0-14</c:v>
                </c:pt>
                <c:pt idx="1">
                  <c:v>15-24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 ปีขึ้นไป</c:v>
                </c:pt>
              </c:strCache>
            </c:strRef>
          </c:cat>
          <c:val>
            <c:numRef>
              <c:f>ข้อมูลสรุป!$D$4:$D$10</c:f>
              <c:numCache>
                <c:formatCode>General</c:formatCode>
                <c:ptCount val="7"/>
                <c:pt idx="0">
                  <c:v>3</c:v>
                </c:pt>
                <c:pt idx="1">
                  <c:v>21</c:v>
                </c:pt>
                <c:pt idx="2">
                  <c:v>44</c:v>
                </c:pt>
                <c:pt idx="3">
                  <c:v>71</c:v>
                </c:pt>
                <c:pt idx="4">
                  <c:v>118</c:v>
                </c:pt>
                <c:pt idx="5">
                  <c:v>103</c:v>
                </c:pt>
                <c:pt idx="6">
                  <c:v>155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960-4687-A991-B34CC201B3DA}"/>
            </c:ext>
          </c:extLst>
        </c:ser>
        <c:ser>
          <c:idx val="3"/>
          <c:order val="3"/>
          <c:tx>
            <c:v>ปี 60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ข้อมูลสรุป!$A$4:$A$10</c:f>
              <c:strCache>
                <c:ptCount val="7"/>
                <c:pt idx="0">
                  <c:v>0-14</c:v>
                </c:pt>
                <c:pt idx="1">
                  <c:v>15-24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 ปีขึ้นไป</c:v>
                </c:pt>
              </c:strCache>
            </c:strRef>
          </c:cat>
          <c:val>
            <c:numRef>
              <c:f>ข้อมูลสรุป!$E$4:$E$10</c:f>
              <c:numCache>
                <c:formatCode>General</c:formatCode>
                <c:ptCount val="7"/>
                <c:pt idx="0">
                  <c:v>2</c:v>
                </c:pt>
                <c:pt idx="1">
                  <c:v>28</c:v>
                </c:pt>
                <c:pt idx="2">
                  <c:v>41</c:v>
                </c:pt>
                <c:pt idx="3">
                  <c:v>66</c:v>
                </c:pt>
                <c:pt idx="4">
                  <c:v>108</c:v>
                </c:pt>
                <c:pt idx="5">
                  <c:v>120</c:v>
                </c:pt>
                <c:pt idx="6">
                  <c:v>168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960-4687-A991-B34CC201B3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817728"/>
        <c:axId val="97819648"/>
      </c:lineChart>
      <c:catAx>
        <c:axId val="97817728"/>
        <c:scaling>
          <c:orientation val="minMax"/>
        </c:scaling>
        <c:delete val="0"/>
        <c:axPos val="b"/>
        <c:title>
          <c:layout/>
          <c:overlay val="0"/>
          <c:spPr>
            <a:noFill/>
            <a:ln>
              <a:noFill/>
            </a:ln>
            <a:effectLst/>
          </c:spPr>
          <c:txPr>
            <a:bodyPr rot="0" vert="horz"/>
            <a:lstStyle/>
            <a:p>
              <a:pPr>
                <a:defRPr/>
              </a:pPr>
              <a:endParaRPr lang="th-T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th-TH"/>
          </a:p>
        </c:txPr>
        <c:crossAx val="97819648"/>
        <c:crosses val="autoZero"/>
        <c:auto val="1"/>
        <c:lblAlgn val="ctr"/>
        <c:lblOffset val="100"/>
        <c:noMultiLvlLbl val="0"/>
      </c:catAx>
      <c:valAx>
        <c:axId val="97819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th-TH"/>
                  <a:t>จำนวนผู้ป่วย(ราย)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th-TH"/>
          </a:p>
        </c:txPr>
        <c:crossAx val="97817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th-TH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/>
      </a:pPr>
      <a:endParaRPr lang="th-TH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th-TH"/>
              <a:t>อัตราป่วยโรควัณโรค จังหวัดเลย ปี พ.ศ. 2557-2560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ข้อมูลสรุป!$B$31:$E$31</c:f>
              <c:strCache>
                <c:ptCount val="4"/>
                <c:pt idx="0">
                  <c:v>ปี57</c:v>
                </c:pt>
                <c:pt idx="1">
                  <c:v>ปี58</c:v>
                </c:pt>
                <c:pt idx="2">
                  <c:v>ปี59</c:v>
                </c:pt>
                <c:pt idx="3">
                  <c:v>ปี60</c:v>
                </c:pt>
              </c:strCache>
            </c:strRef>
          </c:cat>
          <c:val>
            <c:numRef>
              <c:f>ข้อมูลสรุป!$B$34:$E$34</c:f>
              <c:numCache>
                <c:formatCode>0.00</c:formatCode>
                <c:ptCount val="4"/>
                <c:pt idx="0">
                  <c:v>76.23</c:v>
                </c:pt>
                <c:pt idx="1">
                  <c:v>73.75</c:v>
                </c:pt>
                <c:pt idx="2">
                  <c:v>80.61</c:v>
                </c:pt>
                <c:pt idx="3">
                  <c:v>83.31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D7-469D-BEF1-E4E7C6EE71B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1115904"/>
        <c:axId val="91118592"/>
      </c:barChart>
      <c:catAx>
        <c:axId val="91115904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th-TH"/>
                  <a:t>ปี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th-TH"/>
          </a:p>
        </c:txPr>
        <c:crossAx val="91118592"/>
        <c:crosses val="autoZero"/>
        <c:auto val="1"/>
        <c:lblAlgn val="ctr"/>
        <c:lblOffset val="100"/>
        <c:noMultiLvlLbl val="0"/>
      </c:catAx>
      <c:valAx>
        <c:axId val="9111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th-TH"/>
                  <a:t>อัตราป่วยต่อประชากรแสนคน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th-TH"/>
          </a:p>
        </c:txPr>
        <c:crossAx val="91115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800"/>
      </a:pPr>
      <a:endParaRPr lang="th-TH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th-TH"/>
              <a:t>อัตราตายโรควัณโรค จังหวัดเลย ปี พ.ศ. 2557-2560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ข้อมูลสรุป!$B$50:$E$50</c:f>
              <c:strCache>
                <c:ptCount val="4"/>
                <c:pt idx="0">
                  <c:v>ปี57</c:v>
                </c:pt>
                <c:pt idx="1">
                  <c:v>ปี58</c:v>
                </c:pt>
                <c:pt idx="2">
                  <c:v>ปี59</c:v>
                </c:pt>
                <c:pt idx="3">
                  <c:v>ปี60</c:v>
                </c:pt>
              </c:strCache>
            </c:strRef>
          </c:cat>
          <c:val>
            <c:numRef>
              <c:f>ข้อมูลสรุป!$B$53:$E$53</c:f>
              <c:numCache>
                <c:formatCode>0.00</c:formatCode>
                <c:ptCount val="4"/>
                <c:pt idx="0">
                  <c:v>6.48</c:v>
                </c:pt>
                <c:pt idx="1">
                  <c:v>5.83</c:v>
                </c:pt>
                <c:pt idx="2">
                  <c:v>5.48</c:v>
                </c:pt>
                <c:pt idx="3">
                  <c:v>5.16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2E-4C45-8321-67631EE746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045696"/>
        <c:axId val="94047616"/>
      </c:barChart>
      <c:catAx>
        <c:axId val="94045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th-TH"/>
          </a:p>
        </c:txPr>
        <c:crossAx val="94047616"/>
        <c:crosses val="autoZero"/>
        <c:auto val="1"/>
        <c:lblAlgn val="ctr"/>
        <c:lblOffset val="100"/>
        <c:noMultiLvlLbl val="0"/>
      </c:catAx>
      <c:valAx>
        <c:axId val="94047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 algn="ctr" rtl="0">
                  <a:defRPr/>
                </a:pPr>
                <a:r>
                  <a:rPr lang="th-TH"/>
                  <a:t>อัตราตายต่อประชากรแสนคน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th-TH"/>
          </a:p>
        </c:txPr>
        <c:crossAx val="94045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2000"/>
      </a:pPr>
      <a:endParaRPr lang="th-TH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/>
            </a:pPr>
            <a:r>
              <a:rPr lang="th-TH" sz="1600"/>
              <a:t>แผนภูมิแสดงผู้ป่วยวัณโรคแยกเพศ ปี 2557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60A-4213-A0B7-C2BFBE8BEA1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60A-4213-A0B7-C2BFBE8BEA15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vert="horz"/>
              <a:lstStyle/>
              <a:p>
                <a:pPr>
                  <a:defRPr sz="1100">
                    <a:solidFill>
                      <a:schemeClr val="bg1"/>
                    </a:solidFill>
                  </a:defRPr>
                </a:pPr>
                <a:endParaRPr lang="th-TH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ข้อมูลสรุป!$A$79:$A$80</c:f>
              <c:strCache>
                <c:ptCount val="2"/>
                <c:pt idx="0">
                  <c:v>ชาย</c:v>
                </c:pt>
                <c:pt idx="1">
                  <c:v>หญิง</c:v>
                </c:pt>
              </c:strCache>
            </c:strRef>
          </c:cat>
          <c:val>
            <c:numRef>
              <c:f>ข้อมูลสรุป!$B$79:$B$80</c:f>
              <c:numCache>
                <c:formatCode>General</c:formatCode>
                <c:ptCount val="2"/>
                <c:pt idx="0">
                  <c:v>324</c:v>
                </c:pt>
                <c:pt idx="1">
                  <c:v>158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AB-4498-860D-904F9FF7A8FF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60A-4213-A0B7-C2BFBE8BEA15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vert="horz"/>
              <a:lstStyle/>
              <a:p>
                <a:pPr>
                  <a:defRPr/>
                </a:pPr>
                <a:endParaRPr lang="th-TH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ข้อมูลสรุป!$A$79:$A$80</c:f>
              <c:strCache>
                <c:ptCount val="2"/>
                <c:pt idx="0">
                  <c:v>ชาย</c:v>
                </c:pt>
                <c:pt idx="1">
                  <c:v>หญิง</c:v>
                </c:pt>
              </c:strCache>
            </c:strRef>
          </c:cat>
          <c:val>
            <c:numRef>
              <c:f>ข้อมูลสรุป!$B$78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9AB-4498-860D-904F9FF7A8F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vert="horz"/>
        <a:lstStyle/>
        <a:p>
          <a:pPr>
            <a:defRPr/>
          </a:pPr>
          <a:endParaRPr lang="th-TH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th-TH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h-TH"/>
              <a:t>แผนภูมิแสดงผู้ป่วยวัณโรคแยกเพศ</a:t>
            </a:r>
            <a:r>
              <a:rPr lang="th-TH" baseline="0"/>
              <a:t> ปี 2558</a:t>
            </a:r>
            <a:endParaRPr lang="th-TH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8D-4986-8E38-105EEC23B16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8D-4986-8E38-105EEC23B16F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ข้อมูลสรุป!$A$79:$A$80</c:f>
              <c:strCache>
                <c:ptCount val="2"/>
                <c:pt idx="0">
                  <c:v>ชาย</c:v>
                </c:pt>
                <c:pt idx="1">
                  <c:v>หญิง</c:v>
                </c:pt>
              </c:strCache>
            </c:strRef>
          </c:cat>
          <c:val>
            <c:numRef>
              <c:f>ข้อมูลสรุป!$C$79:$C$80</c:f>
              <c:numCache>
                <c:formatCode>General</c:formatCode>
                <c:ptCount val="2"/>
                <c:pt idx="0">
                  <c:v>312</c:v>
                </c:pt>
                <c:pt idx="1">
                  <c:v>156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98D-4986-8E38-105EEC23B16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th-TH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h-TH"/>
              <a:t>แผนภูมิแสดงผู้ป่วยวัณโรคแยกเพศ</a:t>
            </a:r>
            <a:r>
              <a:rPr lang="th-TH" baseline="0"/>
              <a:t> ปี 2559</a:t>
            </a:r>
            <a:endParaRPr lang="th-TH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88A-4326-B56B-2BAE9051878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88A-4326-B56B-2BAE9051878F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ข้อมูลสรุป!$A$79:$A$80</c:f>
              <c:strCache>
                <c:ptCount val="2"/>
                <c:pt idx="0">
                  <c:v>ชาย</c:v>
                </c:pt>
                <c:pt idx="1">
                  <c:v>หญิง</c:v>
                </c:pt>
              </c:strCache>
            </c:strRef>
          </c:cat>
          <c:val>
            <c:numRef>
              <c:f>ข้อมูลสรุป!$D$79:$D$80</c:f>
              <c:numCache>
                <c:formatCode>General</c:formatCode>
                <c:ptCount val="2"/>
                <c:pt idx="0">
                  <c:v>341</c:v>
                </c:pt>
                <c:pt idx="1">
                  <c:v>174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88A-4326-B56B-2BAE9051878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th-TH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h-TH"/>
              <a:t>แผนภูมิแสดงผู้ป่วยวัณโรคแยกเพศ</a:t>
            </a:r>
            <a:r>
              <a:rPr lang="th-TH" baseline="0"/>
              <a:t> ปี 2560</a:t>
            </a:r>
            <a:endParaRPr lang="th-TH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8B7-45EA-BE7F-CD993079EBA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8B7-45EA-BE7F-CD993079EBAF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ข้อมูลสรุป!$A$79:$A$80</c:f>
              <c:strCache>
                <c:ptCount val="2"/>
                <c:pt idx="0">
                  <c:v>ชาย</c:v>
                </c:pt>
                <c:pt idx="1">
                  <c:v>หญิง</c:v>
                </c:pt>
              </c:strCache>
            </c:strRef>
          </c:cat>
          <c:val>
            <c:numRef>
              <c:f>ข้อมูลสรุป!$E$79:$E$80</c:f>
              <c:numCache>
                <c:formatCode>General</c:formatCode>
                <c:ptCount val="2"/>
                <c:pt idx="0">
                  <c:v>361</c:v>
                </c:pt>
                <c:pt idx="1">
                  <c:v>172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8B7-45EA-BE7F-CD993079EBA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th-TH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467175596906994E-2"/>
          <c:y val="0.11065739276978005"/>
          <c:w val="0.91824092916758637"/>
          <c:h val="0.731455788006501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ข้อมูลสรุป!$B$103</c:f>
              <c:strCache>
                <c:ptCount val="1"/>
                <c:pt idx="0">
                  <c:v>ปี57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ข้อมูลสรุป!$A$104:$A$113</c:f>
              <c:strCache>
                <c:ptCount val="10"/>
                <c:pt idx="0">
                  <c:v>กำลังรักษา</c:v>
                </c:pt>
                <c:pt idx="1">
                  <c:v>หาย</c:v>
                </c:pt>
                <c:pt idx="2">
                  <c:v>ครบ</c:v>
                </c:pt>
                <c:pt idx="3">
                  <c:v>ตาย</c:v>
                </c:pt>
                <c:pt idx="4">
                  <c:v>ล้มเหลว</c:v>
                </c:pt>
                <c:pt idx="5">
                  <c:v>ขาดยา</c:v>
                </c:pt>
                <c:pt idx="6">
                  <c:v>โอนออก</c:v>
                </c:pt>
                <c:pt idx="7">
                  <c:v>อื่นๆ</c:v>
                </c:pt>
                <c:pt idx="8">
                  <c:v>เปลี่ยนวินิจฉัย</c:v>
                </c:pt>
                <c:pt idx="9">
                  <c:v>MDR/RR-TB</c:v>
                </c:pt>
              </c:strCache>
            </c:strRef>
          </c:cat>
          <c:val>
            <c:numRef>
              <c:f>ข้อมูลสรุป!$B$104:$B$113</c:f>
              <c:numCache>
                <c:formatCode>General</c:formatCode>
                <c:ptCount val="10"/>
                <c:pt idx="0">
                  <c:v>1</c:v>
                </c:pt>
                <c:pt idx="1">
                  <c:v>206</c:v>
                </c:pt>
                <c:pt idx="2">
                  <c:v>197</c:v>
                </c:pt>
                <c:pt idx="3">
                  <c:v>41</c:v>
                </c:pt>
                <c:pt idx="4">
                  <c:v>9</c:v>
                </c:pt>
                <c:pt idx="5">
                  <c:v>11</c:v>
                </c:pt>
                <c:pt idx="6">
                  <c:v>9</c:v>
                </c:pt>
                <c:pt idx="7">
                  <c:v>2</c:v>
                </c:pt>
                <c:pt idx="8">
                  <c:v>5</c:v>
                </c:pt>
                <c:pt idx="9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EE-4EAE-91A2-AC1B54249FC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7664640"/>
        <c:axId val="97482240"/>
      </c:barChart>
      <c:catAx>
        <c:axId val="37664640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th-TH"/>
                  <a:t>ผลการรักษา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000"/>
            </a:pPr>
            <a:endParaRPr lang="th-TH"/>
          </a:p>
        </c:txPr>
        <c:crossAx val="97482240"/>
        <c:crosses val="autoZero"/>
        <c:auto val="1"/>
        <c:lblAlgn val="ctr"/>
        <c:lblOffset val="100"/>
        <c:noMultiLvlLbl val="0"/>
      </c:catAx>
      <c:valAx>
        <c:axId val="97482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th-TH"/>
                  <a:t>จำนวนผู้ป่วย (ราย)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th-TH"/>
          </a:p>
        </c:txPr>
        <c:crossAx val="37664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latin typeface="TH Kodchasal" pitchFamily="2" charset="-34"/>
          <a:cs typeface="TH Kodchasal" pitchFamily="2" charset="-34"/>
        </a:defRPr>
      </a:pPr>
      <a:endParaRPr lang="th-TH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19B86-3BAB-4A34-B2D2-3FDE289CC9D4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BBD3B9-170B-4E11-B73C-23C0182EE0B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3468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/>
              <a:t>คลิกเพื่อแก้ไขลักษณะชื่อเรื่องรองต้นแบบ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17729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647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1583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25613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7009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49385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66912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52032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16373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15628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93402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C4F16-6AAB-49D8-AA92-B50E61B6F7AA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E4D9B-1FCB-420C-B38C-9F8C5E8B9F6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68278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941" y="315055"/>
            <a:ext cx="8452021" cy="190060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การวิเคราะห์และจัดลำดับความสำคัญของปัญหา</a:t>
            </a:r>
            <a:r>
              <a:rPr lang="en-US" sz="4800" b="1" dirty="0" smtClean="0"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48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4800" b="1" dirty="0" smtClean="0">
                <a:latin typeface="TH SarabunPSK" pitchFamily="34" charset="-34"/>
                <a:cs typeface="TH SarabunPSK" pitchFamily="34" charset="-34"/>
              </a:rPr>
              <a:t>The Problem Prioritiz</a:t>
            </a:r>
            <a:r>
              <a:rPr lang="en-US" sz="4800" b="1" dirty="0">
                <a:latin typeface="TH SarabunPSK" pitchFamily="34" charset="-34"/>
                <a:cs typeface="TH SarabunPSK" pitchFamily="34" charset="-34"/>
              </a:rPr>
              <a:t>a</a:t>
            </a:r>
            <a:r>
              <a:rPr lang="en-US" sz="4800" b="1" dirty="0" smtClean="0">
                <a:latin typeface="TH SarabunPSK" pitchFamily="34" charset="-34"/>
                <a:cs typeface="TH SarabunPSK" pitchFamily="34" charset="-34"/>
              </a:rPr>
              <a:t>tion</a:t>
            </a:r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GB" sz="4800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1026" name="Picture 2" descr="http://m10life.com/getattachment/107b43bb-53db-489d-af6b-9c1a69f224b8/Have-you-ever-placed-getting-in-shape-as-a-high-p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965" y="3104934"/>
            <a:ext cx="381000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CAB1-D060-4BF9-AC0C-F95A102A45F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414953" y="2620163"/>
            <a:ext cx="2192216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จังหวัดเลย</a:t>
            </a:r>
            <a:endParaRPr lang="th-TH" sz="4400" b="1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5729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แผนภูมิ 4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C7A5AE6F-0B1D-4ED9-BD07-E615894499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3667486"/>
              </p:ext>
            </p:extLst>
          </p:nvPr>
        </p:nvGraphicFramePr>
        <p:xfrm>
          <a:off x="683568" y="1268760"/>
          <a:ext cx="7776864" cy="4314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ชื่อเรื่อง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3610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th-TH" sz="3200" b="1" dirty="0" smtClean="0">
                <a:latin typeface="TH Kodchasal" pitchFamily="2" charset="-34"/>
                <a:cs typeface="TH Kodchasal" pitchFamily="2" charset="-34"/>
              </a:rPr>
              <a:t>อัตราตายโรค</a:t>
            </a:r>
            <a:r>
              <a:rPr lang="th-TH" sz="3200" b="1" dirty="0">
                <a:latin typeface="TH Kodchasal" pitchFamily="2" charset="-34"/>
                <a:cs typeface="TH Kodchasal" pitchFamily="2" charset="-34"/>
              </a:rPr>
              <a:t>วัณโรค จังหวัดเลย ปี พ.ศ. 2557-2560</a:t>
            </a:r>
            <a:endParaRPr lang="th-TH" sz="32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28760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แผนภูมิ 3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670952C0-3F7B-4CA8-9690-65C0895DD1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5809923"/>
              </p:ext>
            </p:extLst>
          </p:nvPr>
        </p:nvGraphicFramePr>
        <p:xfrm>
          <a:off x="539552" y="1340768"/>
          <a:ext cx="3600400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ชื่อเรื่อง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3610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th-TH" sz="3200" b="1" dirty="0" smtClean="0">
                <a:latin typeface="TH Kodchasal" pitchFamily="2" charset="-34"/>
                <a:cs typeface="TH Kodchasal" pitchFamily="2" charset="-34"/>
              </a:rPr>
              <a:t>ผู้ป่วยวัณ</a:t>
            </a:r>
            <a:r>
              <a:rPr lang="th-TH" sz="3200" b="1" dirty="0">
                <a:latin typeface="TH Kodchasal" pitchFamily="2" charset="-34"/>
                <a:cs typeface="TH Kodchasal" pitchFamily="2" charset="-34"/>
              </a:rPr>
              <a:t>โรค จังหวัดเลย </a:t>
            </a:r>
            <a:r>
              <a:rPr lang="th-TH" sz="3200" b="1" dirty="0" smtClean="0">
                <a:latin typeface="TH Kodchasal" pitchFamily="2" charset="-34"/>
                <a:cs typeface="TH Kodchasal" pitchFamily="2" charset="-34"/>
              </a:rPr>
              <a:t>ปี </a:t>
            </a:r>
            <a:r>
              <a:rPr lang="en-US" sz="3200" b="1" dirty="0" smtClean="0">
                <a:latin typeface="TH Kodchasal" pitchFamily="2" charset="-34"/>
                <a:cs typeface="TH Kodchasal" pitchFamily="2" charset="-34"/>
              </a:rPr>
              <a:t>2557-2560 </a:t>
            </a:r>
            <a:r>
              <a:rPr lang="th-TH" sz="3200" b="1" dirty="0" smtClean="0">
                <a:latin typeface="TH Kodchasal" pitchFamily="2" charset="-34"/>
                <a:cs typeface="TH Kodchasal" pitchFamily="2" charset="-34"/>
              </a:rPr>
              <a:t>แยกตามเพศ </a:t>
            </a:r>
            <a:endParaRPr lang="th-TH" sz="3200" b="1" dirty="0">
              <a:latin typeface="TH Kodchasal" pitchFamily="2" charset="-34"/>
              <a:cs typeface="TH Kodchasal" pitchFamily="2" charset="-34"/>
            </a:endParaRPr>
          </a:p>
        </p:txBody>
      </p:sp>
      <p:graphicFrame>
        <p:nvGraphicFramePr>
          <p:cNvPr id="6" name="แผนภูมิ 5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C4868A6E-A338-4821-8FC0-0F3F363FFF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0644680"/>
              </p:ext>
            </p:extLst>
          </p:nvPr>
        </p:nvGraphicFramePr>
        <p:xfrm>
          <a:off x="4427984" y="1268760"/>
          <a:ext cx="3629388" cy="2261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แผนภูมิ 6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08E41E6F-9870-4FBC-AB81-4929532A8F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1373718"/>
              </p:ext>
            </p:extLst>
          </p:nvPr>
        </p:nvGraphicFramePr>
        <p:xfrm>
          <a:off x="467544" y="3933056"/>
          <a:ext cx="3744416" cy="2333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แผนภูมิ 7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DC1029E5-EC63-456C-A152-36CD91BAB4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6225388"/>
              </p:ext>
            </p:extLst>
          </p:nvPr>
        </p:nvGraphicFramePr>
        <p:xfrm>
          <a:off x="4499992" y="3933056"/>
          <a:ext cx="3629387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743804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แผนภูมิ 3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371EFE99-2B6C-444E-BD09-FBA5040167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1914"/>
              </p:ext>
            </p:extLst>
          </p:nvPr>
        </p:nvGraphicFramePr>
        <p:xfrm>
          <a:off x="467544" y="1412776"/>
          <a:ext cx="3600400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ชื่อเรื่อง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3610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ผู้ป่วยวัณ</a:t>
            </a: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โรค แยกตามผลการรักษา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จังหวัด</a:t>
            </a: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เลย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ปี 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2557</a:t>
            </a:r>
            <a:endParaRPr lang="th-TH" sz="2800" b="1" dirty="0">
              <a:latin typeface="TH Kodchasal" pitchFamily="2" charset="-34"/>
              <a:cs typeface="TH Kodchasal" pitchFamily="2" charset="-34"/>
            </a:endParaRPr>
          </a:p>
        </p:txBody>
      </p:sp>
      <p:graphicFrame>
        <p:nvGraphicFramePr>
          <p:cNvPr id="6" name="แผนภูมิ 5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0B9DF783-E999-43BB-B2EC-8AF11687AD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4509749"/>
              </p:ext>
            </p:extLst>
          </p:nvPr>
        </p:nvGraphicFramePr>
        <p:xfrm>
          <a:off x="4572000" y="1412776"/>
          <a:ext cx="3600400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แผนภูมิ 8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C39548EA-E970-422F-9AE5-24FDE325A8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1463422"/>
              </p:ext>
            </p:extLst>
          </p:nvPr>
        </p:nvGraphicFramePr>
        <p:xfrm>
          <a:off x="539552" y="4221088"/>
          <a:ext cx="3730313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แผนภูมิ 9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AAB9EE16-388D-4814-B7ED-43A53FD775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3604686"/>
              </p:ext>
            </p:extLst>
          </p:nvPr>
        </p:nvGraphicFramePr>
        <p:xfrm>
          <a:off x="4644008" y="4149080"/>
          <a:ext cx="4090353" cy="2254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29826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แผนภูมิ 3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8208F4B7-0CAF-4AAB-9568-55AF999B71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6044272"/>
              </p:ext>
            </p:extLst>
          </p:nvPr>
        </p:nvGraphicFramePr>
        <p:xfrm>
          <a:off x="683569" y="908719"/>
          <a:ext cx="7920880" cy="5072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878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แผนภูมิ 3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48823BB5-A6B0-416F-BED8-193B9D5CA8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3691375"/>
              </p:ext>
            </p:extLst>
          </p:nvPr>
        </p:nvGraphicFramePr>
        <p:xfrm>
          <a:off x="1080122" y="624416"/>
          <a:ext cx="6983755" cy="5609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2964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45624" cy="418058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th-TH" sz="3000" dirty="0"/>
              <a:t>ผลการรักษาวัณโรคปอดรายใหม่ 1/2560  (ขึ้นทะเบียน 1ต.ค.-31 ธ.ค.2559)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898792"/>
              </p:ext>
            </p:extLst>
          </p:nvPr>
        </p:nvGraphicFramePr>
        <p:xfrm>
          <a:off x="395538" y="620688"/>
          <a:ext cx="8352925" cy="5624699"/>
        </p:xfrm>
        <a:graphic>
          <a:graphicData uri="http://schemas.openxmlformats.org/drawingml/2006/table">
            <a:tbl>
              <a:tblPr/>
              <a:tblGrid>
                <a:gridCol w="11130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12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97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976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30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1303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1303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04059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รพ.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ขึ้นทะเบียน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รักษาสำเร็จ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ร้อยละ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ตาย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ขาดยา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กำลังรักษา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เลย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นาแห้ว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ปากชม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ภูกระดึง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ผาขาว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หนองหิน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นาด้วง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ด่านซ้าย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ภูหลวง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วังสะพุง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เชียงคาน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ท่าลี่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เอราวัณ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38480"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รวม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88.04 (86</a:t>
                      </a:r>
                      <a:r>
                        <a:rPr 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%</a:t>
                      </a:r>
                      <a:r>
                        <a:rPr lang="th-TH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5724128" y="6381328"/>
            <a:ext cx="309634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th-TH" sz="1800" dirty="0">
                <a:latin typeface="TH SarabunPSK" pitchFamily="34" charset="-34"/>
                <a:cs typeface="TH SarabunPSK" pitchFamily="34" charset="-34"/>
              </a:rPr>
              <a:t>ข้อมูล </a:t>
            </a:r>
            <a:r>
              <a:rPr lang="en-US" sz="1800" dirty="0">
                <a:latin typeface="TH SarabunPSK" pitchFamily="34" charset="-34"/>
                <a:cs typeface="TH SarabunPSK" pitchFamily="34" charset="-34"/>
              </a:rPr>
              <a:t>TB Data Center 29 </a:t>
            </a:r>
            <a:r>
              <a:rPr lang="th-TH" sz="1800" dirty="0">
                <a:latin typeface="TH SarabunPSK" pitchFamily="34" charset="-34"/>
                <a:cs typeface="TH SarabunPSK" pitchFamily="34" charset="-34"/>
              </a:rPr>
              <a:t>มกราคม 2561</a:t>
            </a:r>
          </a:p>
        </p:txBody>
      </p:sp>
    </p:spTree>
    <p:extLst>
      <p:ext uri="{BB962C8B-B14F-4D97-AF65-F5344CB8AC3E}">
        <p14:creationId xmlns:p14="http://schemas.microsoft.com/office/powerpoint/2010/main" val="170630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504056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th-TH" sz="3200" b="1" dirty="0"/>
              <a:t>ผลการรักษาวัณโรคปอดรายใหม่ จังหวัดเลย ปี2560</a:t>
            </a:r>
          </a:p>
        </p:txBody>
      </p:sp>
      <p:graphicFrame>
        <p:nvGraphicFramePr>
          <p:cNvPr id="6" name="แผนภูมิ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1789232"/>
              </p:ext>
            </p:extLst>
          </p:nvPr>
        </p:nvGraphicFramePr>
        <p:xfrm>
          <a:off x="251520" y="836712"/>
          <a:ext cx="871296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1560" y="76470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ร้อยละ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08304" y="5733256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Cohort</a:t>
            </a:r>
            <a:endParaRPr lang="th-TH" sz="32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56176" y="6320656"/>
            <a:ext cx="280831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h-TH" sz="1800" dirty="0">
                <a:latin typeface="Angsana New" panose="02020603050405020304" pitchFamily="18" charset="-34"/>
                <a:cs typeface="Angsana New" panose="02020603050405020304" pitchFamily="18" charset="-34"/>
              </a:rPr>
              <a:t>ข้อมูล </a:t>
            </a:r>
            <a:r>
              <a:rPr lang="en-US" sz="1800" dirty="0">
                <a:latin typeface="Angsana New" panose="02020603050405020304" pitchFamily="18" charset="-34"/>
                <a:cs typeface="Angsana New" panose="02020603050405020304" pitchFamily="18" charset="-34"/>
              </a:rPr>
              <a:t>TB Data Center 29 </a:t>
            </a:r>
            <a:r>
              <a:rPr lang="th-TH" sz="1800" dirty="0">
                <a:latin typeface="Angsana New" panose="02020603050405020304" pitchFamily="18" charset="-34"/>
                <a:cs typeface="Angsana New" panose="02020603050405020304" pitchFamily="18" charset="-34"/>
              </a:rPr>
              <a:t>มกราคม 2561</a:t>
            </a:r>
          </a:p>
        </p:txBody>
      </p:sp>
    </p:spTree>
    <p:extLst>
      <p:ext uri="{BB962C8B-B14F-4D97-AF65-F5344CB8AC3E}">
        <p14:creationId xmlns:p14="http://schemas.microsoft.com/office/powerpoint/2010/main" val="240156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504056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th-TH" sz="3200" b="1" dirty="0"/>
              <a:t>จำนวนผู้ป่วยวัณโรคปอดจังหวัดเลย ที่กำลังรักษา  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744115"/>
              </p:ext>
            </p:extLst>
          </p:nvPr>
        </p:nvGraphicFramePr>
        <p:xfrm>
          <a:off x="251520" y="720492"/>
          <a:ext cx="8640960" cy="5588828"/>
        </p:xfrm>
        <a:graphic>
          <a:graphicData uri="http://schemas.openxmlformats.org/drawingml/2006/table">
            <a:tbl>
              <a:tblPr/>
              <a:tblGrid>
                <a:gridCol w="27287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265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856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53982"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อำเภอ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วัณโรคปอด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วัณโรคปอดดื้อยา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เลย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55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นาด้วง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12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เชียงคาน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38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ปากชม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27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ด่านซ้าย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นาแห้ว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ภูเรือ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ท่าลี่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วังสะพุง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ภูกระดึง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16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ภูหลวง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12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ผาขาว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22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161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เอราวัณ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95190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หนองหิน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9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28927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รวม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290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8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508104" y="6454118"/>
            <a:ext cx="338437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h-TH" sz="1800" dirty="0"/>
              <a:t>ข้อมูล </a:t>
            </a:r>
            <a:r>
              <a:rPr lang="en-US" sz="1800" dirty="0"/>
              <a:t>TB Data Center 29 </a:t>
            </a:r>
            <a:r>
              <a:rPr lang="th-TH" sz="1800" dirty="0"/>
              <a:t>มกราคม 2561</a:t>
            </a:r>
          </a:p>
        </p:txBody>
      </p:sp>
    </p:spTree>
    <p:extLst>
      <p:ext uri="{BB962C8B-B14F-4D97-AF65-F5344CB8AC3E}">
        <p14:creationId xmlns:p14="http://schemas.microsoft.com/office/powerpoint/2010/main" val="113566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17271"/>
            <a:ext cx="8784976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TH SarabunPSK" pitchFamily="34" charset="-34"/>
                <a:cs typeface="TH SarabunPSK" pitchFamily="34" charset="-34"/>
              </a:rPr>
              <a:t>ผลการรักษาวัณโรคปอดรายใหม่ 1/2561(ขึ้นทะเบียน 1ต.ค.-31 ธ.ค.2560)</a:t>
            </a: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1848"/>
              </p:ext>
            </p:extLst>
          </p:nvPr>
        </p:nvGraphicFramePr>
        <p:xfrm>
          <a:off x="179512" y="913184"/>
          <a:ext cx="8784975" cy="5393904"/>
        </p:xfrm>
        <a:graphic>
          <a:graphicData uri="http://schemas.openxmlformats.org/drawingml/2006/table">
            <a:tbl>
              <a:tblPr/>
              <a:tblGrid>
                <a:gridCol w="13233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33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069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103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4389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7712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อำเภอ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ขึ้นทะเบียน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กำลังรักษา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เสียชีวิต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เมือง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นาด้วง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85.71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14.29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เชียงคาน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ปากชม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ด่านซ้าย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นาแห้ว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253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ภูเรือ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ท่าลี่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วังสะพุง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ภูกระดึง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ภูหลวง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ผาขาว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83.33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16.67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เอราวัณ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หนองหิน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88.33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16.67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3275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รวม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96.67(90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%</a:t>
                      </a:r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6" name="สี่เหลี่ยมผืนผ้า 5"/>
          <p:cNvSpPr/>
          <p:nvPr/>
        </p:nvSpPr>
        <p:spPr>
          <a:xfrm>
            <a:off x="6358776" y="6381328"/>
            <a:ext cx="275908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th-TH" sz="1800" b="1" dirty="0">
                <a:latin typeface="TH SarabunPSK" pitchFamily="34" charset="-34"/>
                <a:cs typeface="TH SarabunPSK" pitchFamily="34" charset="-34"/>
              </a:rPr>
              <a:t>ข้อมูล </a:t>
            </a:r>
            <a:r>
              <a:rPr lang="en-US" sz="1800" b="1" dirty="0">
                <a:latin typeface="TH SarabunPSK" pitchFamily="34" charset="-34"/>
                <a:cs typeface="TH SarabunPSK" pitchFamily="34" charset="-34"/>
              </a:rPr>
              <a:t>TBCM online 29 </a:t>
            </a:r>
            <a:r>
              <a:rPr lang="th-TH" sz="1800" b="1" dirty="0">
                <a:latin typeface="TH SarabunPSK" pitchFamily="34" charset="-34"/>
                <a:cs typeface="TH SarabunPSK" pitchFamily="34" charset="-34"/>
              </a:rPr>
              <a:t>มกราคม 2561</a:t>
            </a:r>
          </a:p>
        </p:txBody>
      </p:sp>
    </p:spTree>
    <p:extLst>
      <p:ext uri="{BB962C8B-B14F-4D97-AF65-F5344CB8AC3E}">
        <p14:creationId xmlns:p14="http://schemas.microsoft.com/office/powerpoint/2010/main" val="158807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116632"/>
            <a:ext cx="87129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การขึ้นทะเบียนและรักษาผู้ป่วยวัณโรคทุกประเภท เปรียบเทียบเป้าหมาย ปี 2561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28184" y="6093296"/>
            <a:ext cx="277180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th-TH" sz="1800" b="1" dirty="0">
                <a:latin typeface="TH SarabunPSK" pitchFamily="34" charset="-34"/>
                <a:cs typeface="TH SarabunPSK" pitchFamily="34" charset="-34"/>
              </a:rPr>
              <a:t>ข้อมูล </a:t>
            </a:r>
            <a:r>
              <a:rPr lang="en-US" sz="1800" b="1" dirty="0">
                <a:latin typeface="TH SarabunPSK" pitchFamily="34" charset="-34"/>
                <a:cs typeface="TH SarabunPSK" pitchFamily="34" charset="-34"/>
              </a:rPr>
              <a:t>TBCM online 29 </a:t>
            </a:r>
            <a:r>
              <a:rPr lang="th-TH" sz="1800" b="1" dirty="0">
                <a:latin typeface="TH SarabunPSK" pitchFamily="34" charset="-34"/>
                <a:cs typeface="TH SarabunPSK" pitchFamily="34" charset="-34"/>
              </a:rPr>
              <a:t>มกราคม 2561</a:t>
            </a:r>
          </a:p>
        </p:txBody>
      </p:sp>
      <p:graphicFrame>
        <p:nvGraphicFramePr>
          <p:cNvPr id="5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4079514"/>
              </p:ext>
            </p:extLst>
          </p:nvPr>
        </p:nvGraphicFramePr>
        <p:xfrm>
          <a:off x="251520" y="764704"/>
          <a:ext cx="871296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5576" y="64490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b="1" dirty="0"/>
              <a:t>ร้อยละ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31866" y="5080739"/>
            <a:ext cx="755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/>
              <a:t>อำเภอ</a:t>
            </a:r>
          </a:p>
        </p:txBody>
      </p:sp>
    </p:spTree>
    <p:extLst>
      <p:ext uri="{BB962C8B-B14F-4D97-AF65-F5344CB8AC3E}">
        <p14:creationId xmlns:p14="http://schemas.microsoft.com/office/powerpoint/2010/main" val="23947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293089"/>
            <a:ext cx="806489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การวิเคราะห์ปัญหาและผลการจัดลำดับความสำคัญของปัญหา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112392"/>
              </p:ext>
            </p:extLst>
          </p:nvPr>
        </p:nvGraphicFramePr>
        <p:xfrm>
          <a:off x="523429" y="1801903"/>
          <a:ext cx="8369051" cy="44354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0339"/>
                <a:gridCol w="1368152"/>
                <a:gridCol w="1304920"/>
                <a:gridCol w="1215360"/>
                <a:gridCol w="1296144"/>
                <a:gridCol w="1224136"/>
              </a:tblGrid>
              <a:tr h="649438"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dirty="0">
                          <a:effectLst/>
                        </a:rPr>
                        <a:t>อัตราตายต่อพัน</a:t>
                      </a:r>
                      <a:r>
                        <a:rPr lang="th-TH" sz="2000" dirty="0" smtClean="0">
                          <a:effectLst/>
                        </a:rPr>
                        <a:t>ประชากร    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2556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2557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2558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2559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2560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649438"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</a:t>
                      </a:r>
                      <a:r>
                        <a:rPr lang="th-TH" sz="2000" dirty="0">
                          <a:effectLst/>
                        </a:rPr>
                        <a:t>โรคไม่ติดต่อ </a:t>
                      </a:r>
                      <a:r>
                        <a:rPr lang="th-TH" sz="2000" dirty="0" smtClean="0">
                          <a:effectLst/>
                        </a:rPr>
                        <a:t> (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th-TH" sz="2000" dirty="0" smtClean="0">
                          <a:effectLst/>
                        </a:rPr>
                        <a:t> </a:t>
                      </a:r>
                      <a:r>
                        <a:rPr lang="th-TH" sz="2000" u="sng" dirty="0" smtClean="0">
                          <a:effectLst/>
                        </a:rPr>
                        <a:t> </a:t>
                      </a:r>
                      <a:r>
                        <a:rPr lang="th-TH" sz="2000" u="sng" dirty="0">
                          <a:effectLst/>
                        </a:rPr>
                        <a:t>เบาหวาน )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0.163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0.206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0.262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0.260 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0.224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649438"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u="sng" dirty="0" smtClean="0">
                          <a:effectLst/>
                        </a:rPr>
                        <a:t> </a:t>
                      </a:r>
                      <a:r>
                        <a:rPr lang="en-US" sz="2000" u="sng" dirty="0">
                          <a:effectLst/>
                        </a:rPr>
                        <a:t>(</a:t>
                      </a:r>
                      <a:r>
                        <a:rPr lang="th-TH" sz="2000" u="sng" dirty="0">
                          <a:effectLst/>
                        </a:rPr>
                        <a:t>ความดันโลหิตสูง)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0.074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0.221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0.222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0.219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0.203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649438"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</a:t>
                      </a:r>
                      <a:r>
                        <a:rPr lang="th-TH" sz="2000" dirty="0">
                          <a:effectLst/>
                        </a:rPr>
                        <a:t>วัณโรค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0.051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0.087 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0.093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0.067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0.069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649438"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</a:t>
                      </a:r>
                      <a:r>
                        <a:rPr lang="th-TH" sz="2000" dirty="0">
                          <a:effectLst/>
                        </a:rPr>
                        <a:t>ไข้เลือดออก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0.005 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0.002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0.003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0.002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    -  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649438"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4.</a:t>
                      </a:r>
                      <a:r>
                        <a:rPr lang="th-TH" sz="2000" dirty="0">
                          <a:effectLst/>
                        </a:rPr>
                        <a:t>อุจจาระร่วง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320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0.017 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0.025 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0.025 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0.028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0.031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412049"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5.</a:t>
                      </a:r>
                      <a:r>
                        <a:rPr lang="th-TH" sz="2000" dirty="0">
                          <a:effectLst/>
                        </a:rPr>
                        <a:t>ฆ่าตัวตาย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0.082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0.082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0.093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0.083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0.065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37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6632"/>
            <a:ext cx="8568952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th-TH" b="1" dirty="0">
                <a:latin typeface="TH SarabunPSK" pitchFamily="34" charset="-34"/>
                <a:cs typeface="TH SarabunPSK" pitchFamily="34" charset="-34"/>
              </a:rPr>
              <a:t>เป้าหมายการค้นหาผู้ป่วยวัณโรค ในกลุ่มเสี่ยง ปี2561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6165304"/>
            <a:ext cx="194421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TB Data Center 29</a:t>
            </a:r>
            <a:r>
              <a:rPr lang="th-TH" sz="18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ม.ค.61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56176" y="6165304"/>
            <a:ext cx="129614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HDC 29</a:t>
            </a:r>
            <a:r>
              <a:rPr lang="th-TH" sz="18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มค.61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63888" y="6165304"/>
            <a:ext cx="10801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th-TH" sz="1800" dirty="0">
                <a:latin typeface="Angsana New" panose="02020603050405020304" pitchFamily="18" charset="-34"/>
                <a:cs typeface="Angsana New" panose="02020603050405020304" pitchFamily="18" charset="-34"/>
              </a:rPr>
              <a:t>งานทรัพยากร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6016" y="6165304"/>
            <a:ext cx="122413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NAP 30</a:t>
            </a:r>
            <a:r>
              <a:rPr lang="th-TH" sz="18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ต.ค.60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56376" y="6165304"/>
            <a:ext cx="8640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th-TH" sz="18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เรือนจำเลย</a:t>
            </a: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041699"/>
              </p:ext>
            </p:extLst>
          </p:nvPr>
        </p:nvGraphicFramePr>
        <p:xfrm>
          <a:off x="251514" y="796097"/>
          <a:ext cx="8568959" cy="5082871"/>
        </p:xfrm>
        <a:graphic>
          <a:graphicData uri="http://schemas.openxmlformats.org/drawingml/2006/table">
            <a:tbl>
              <a:tblPr/>
              <a:tblGrid>
                <a:gridCol w="5716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64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525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429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9158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429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6868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2309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8884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011416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68687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1085372"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จำนวนผู้ป่วยวัณโรคปอด ปี 59,60,61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ผู้สัมผัส วัณโรคปอด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จำนวนผู้ป่วย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MDR/XDR TB </a:t>
                      </a: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ปี 59,60,61</a:t>
                      </a:r>
                    </a:p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ผู้สัมผัส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MDR/XDR TB</a:t>
                      </a:r>
                    </a:p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จนท</a:t>
                      </a:r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. สาธารณสุข</a:t>
                      </a:r>
                    </a:p>
                    <a:p>
                      <a:pPr algn="ctr" fontAlgn="b"/>
                      <a:endParaRPr lang="th-TH" sz="16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16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HIV</a:t>
                      </a:r>
                    </a:p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65 ปี มีโรคอย่างน้อย1โรค         (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DM HT CKD COPD CA)</a:t>
                      </a:r>
                      <a:endParaRPr lang="th-TH" sz="12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New DM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DM uncontrol</a:t>
                      </a:r>
                    </a:p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(HbA1C&gt;7)</a:t>
                      </a:r>
                    </a:p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เรือนจำ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เลย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1403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6,253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1,707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8251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นาด้วง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    982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เชียงคาน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3,389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ปากชม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1,692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ด่านซ้าย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2,664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1528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นาแห้ว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    495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ภูเรือ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1,064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ท่าลี่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1,796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วังสะพุง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5,746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ภูกระดึง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1,547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ภูหลวง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1,136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ผาขาว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1,604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เอราวัณ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1,343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6286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หนองหิน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1,064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73352"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รวม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906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4035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    2,543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30,775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1614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2303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170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5367" y="649851"/>
            <a:ext cx="8064896" cy="14465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4400" b="1" dirty="0" smtClean="0">
                <a:latin typeface="TH Kodchasal" pitchFamily="2" charset="-34"/>
                <a:cs typeface="TH Kodchasal" pitchFamily="2" charset="-34"/>
              </a:rPr>
              <a:t>แผนงาน/โครงการที่จะนำไปใช้เพื่อแก้ปัญหา</a:t>
            </a:r>
            <a:endParaRPr lang="th-TH" sz="4400" b="1" dirty="0">
              <a:latin typeface="TH Kodchasal" pitchFamily="2" charset="-34"/>
              <a:cs typeface="TH Kodchasal" pitchFamily="2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973145"/>
            <a:ext cx="8064896" cy="14465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44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44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44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44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0728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th-TH" b="1" dirty="0" smtClean="0"/>
              <a:t>หลักการและเหตุผล</a:t>
            </a:r>
          </a:p>
          <a:p>
            <a:pPr marL="0" indent="0">
              <a:buNone/>
            </a:pPr>
            <a:r>
              <a:rPr lang="th-TH" b="1" dirty="0"/>
              <a:t>	</a:t>
            </a:r>
            <a:endParaRPr lang="th-TH" b="1" dirty="0" smtClean="0"/>
          </a:p>
          <a:p>
            <a:pPr marL="0" indent="0">
              <a:buNone/>
            </a:pPr>
            <a:r>
              <a:rPr lang="th-TH" b="1" dirty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58829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sz="3900" b="1" dirty="0" smtClean="0">
                <a:latin typeface="TH Kodchasal" pitchFamily="2" charset="-34"/>
                <a:cs typeface="TH Kodchasal" pitchFamily="2" charset="-34"/>
              </a:rPr>
              <a:t>วัตถุประสงค์ของโครงการ</a:t>
            </a:r>
          </a:p>
          <a:p>
            <a:pPr marL="514350" indent="-514350">
              <a:buAutoNum type="arabicPeriod"/>
            </a:pPr>
            <a:r>
              <a:rPr lang="th-TH" b="1" dirty="0" smtClean="0"/>
              <a:t>เพื่อให้บุคลากรสาธารณสุขผู้ให้บริการผู้ป่วยวัณโรคมีความรู้ความเข้าใจในระบบการจัดการโรควัณโรค</a:t>
            </a:r>
          </a:p>
          <a:p>
            <a:pPr marL="514350" indent="-514350">
              <a:buAutoNum type="arabicPeriod"/>
            </a:pPr>
            <a:r>
              <a:rPr lang="th-TH" b="1" dirty="0" smtClean="0"/>
              <a:t>เพื่อเพิ่มศักยภาพและความรู้ในการค้นหา ติดตาม ดูแลรักษาผู้ป่วยวัณโรคให้มีประสิทธิภาพ</a:t>
            </a:r>
          </a:p>
          <a:p>
            <a:pPr marL="514350" indent="-514350">
              <a:buAutoNum type="arabicPeriod"/>
            </a:pPr>
            <a:r>
              <a:rPr lang="th-TH" b="1" dirty="0" smtClean="0"/>
              <a:t>หน่วย</a:t>
            </a:r>
            <a:r>
              <a:rPr lang="th-TH" b="1" dirty="0" smtClean="0"/>
              <a:t>บริการสาธารณสุขทุก</a:t>
            </a:r>
            <a:r>
              <a:rPr lang="th-TH" b="1" dirty="0" smtClean="0"/>
              <a:t>ระดับมีการ</a:t>
            </a:r>
            <a:r>
              <a:rPr lang="th-TH" b="1" dirty="0" smtClean="0"/>
              <a:t>ควบคุมป้องกันและดูแลรักษาผู้ป่วยวัณ</a:t>
            </a:r>
            <a:r>
              <a:rPr lang="th-TH" b="1" dirty="0" smtClean="0"/>
              <a:t>โรคเพิ่มขึ้น</a:t>
            </a:r>
            <a:endParaRPr lang="th-TH" b="1" dirty="0" smtClean="0"/>
          </a:p>
          <a:p>
            <a:pPr marL="0" indent="0">
              <a:buNone/>
            </a:pPr>
            <a:r>
              <a:rPr lang="th-TH" b="1" dirty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064099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5252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เป้าหมาย</a:t>
            </a:r>
          </a:p>
          <a:p>
            <a:pPr marL="0" indent="0">
              <a:buNone/>
            </a:pPr>
            <a:r>
              <a:rPr lang="th-TH" sz="2800" b="1" u="sng" dirty="0" smtClean="0">
                <a:latin typeface="TH Kodchasal" pitchFamily="2" charset="-34"/>
                <a:cs typeface="TH Kodchasal" pitchFamily="2" charset="-34"/>
              </a:rPr>
              <a:t>เชิงปริมาณ</a:t>
            </a:r>
            <a:endParaRPr lang="th-TH" sz="1400" b="1" dirty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en-US" sz="1500" b="1" dirty="0">
                <a:latin typeface="TH Kodchasal" pitchFamily="2" charset="-34"/>
                <a:cs typeface="TH Kodchasal" pitchFamily="2" charset="-34"/>
              </a:rPr>
              <a:t> </a:t>
            </a:r>
            <a:r>
              <a:rPr lang="en-US" sz="1500" b="1" dirty="0" smtClean="0">
                <a:latin typeface="TH Kodchasal" pitchFamily="2" charset="-34"/>
                <a:cs typeface="TH Kodchasal" pitchFamily="2" charset="-34"/>
              </a:rPr>
              <a:t>          -   </a:t>
            </a:r>
            <a:r>
              <a:rPr lang="th-TH" sz="2600" b="1" dirty="0" smtClean="0">
                <a:latin typeface="TH Kodchasal" pitchFamily="2" charset="-34"/>
                <a:cs typeface="TH Kodchasal" pitchFamily="2" charset="-34"/>
              </a:rPr>
              <a:t>การ</a:t>
            </a:r>
            <a:r>
              <a:rPr lang="th-TH" sz="2600" b="1" dirty="0">
                <a:latin typeface="TH Kodchasal" pitchFamily="2" charset="-34"/>
                <a:cs typeface="TH Kodchasal" pitchFamily="2" charset="-34"/>
              </a:rPr>
              <a:t>ค้นหาผู้ป่วยราย</a:t>
            </a:r>
            <a:r>
              <a:rPr lang="th-TH" sz="2600" b="1" dirty="0" smtClean="0">
                <a:latin typeface="TH Kodchasal" pitchFamily="2" charset="-34"/>
                <a:cs typeface="TH Kodchasal" pitchFamily="2" charset="-34"/>
              </a:rPr>
              <a:t>ใหม่  (ร้อยละ </a:t>
            </a:r>
            <a:r>
              <a:rPr lang="en-US" sz="2600" b="1" dirty="0" smtClean="0">
                <a:latin typeface="TH Kodchasal" pitchFamily="2" charset="-34"/>
                <a:cs typeface="TH Kodchasal" pitchFamily="2" charset="-34"/>
              </a:rPr>
              <a:t>90</a:t>
            </a:r>
            <a:r>
              <a:rPr lang="th-TH" sz="2600" b="1" dirty="0" smtClean="0">
                <a:latin typeface="TH Kodchasal" pitchFamily="2" charset="-34"/>
                <a:cs typeface="TH Kodchasal" pitchFamily="2" charset="-34"/>
              </a:rPr>
              <a:t> ขึ้นไป)</a:t>
            </a:r>
            <a:endParaRPr lang="en-US" sz="1300" b="1" dirty="0">
              <a:latin typeface="TH Kodchasal" pitchFamily="2" charset="-34"/>
              <a:cs typeface="TH Kodchasal" pitchFamily="2" charset="-34"/>
            </a:endParaRPr>
          </a:p>
          <a:p>
            <a:pPr marL="457200" lvl="1" indent="0">
              <a:buNone/>
            </a:pPr>
            <a:r>
              <a:rPr lang="th-TH" sz="2600" b="1" dirty="0" smtClean="0">
                <a:latin typeface="TH Kodchasal" pitchFamily="2" charset="-34"/>
                <a:cs typeface="TH Kodchasal" pitchFamily="2" charset="-34"/>
              </a:rPr>
              <a:t> </a:t>
            </a:r>
            <a:r>
              <a:rPr lang="en-US" sz="2600" b="1" dirty="0" smtClean="0">
                <a:latin typeface="TH Kodchasal" pitchFamily="2" charset="-34"/>
                <a:cs typeface="TH Kodchasal" pitchFamily="2" charset="-34"/>
              </a:rPr>
              <a:t>-  </a:t>
            </a:r>
            <a:r>
              <a:rPr lang="th-TH" sz="2600" b="1" dirty="0" smtClean="0">
                <a:latin typeface="TH Kodchasal" pitchFamily="2" charset="-34"/>
                <a:cs typeface="TH Kodchasal" pitchFamily="2" charset="-34"/>
              </a:rPr>
              <a:t>ความสำเร็จของการรักษา  (</a:t>
            </a:r>
            <a:r>
              <a:rPr lang="th-TH" sz="2200" b="1" dirty="0" smtClean="0">
                <a:latin typeface="TH Kodchasal" pitchFamily="2" charset="-34"/>
                <a:cs typeface="TH Kodchasal" pitchFamily="2" charset="-34"/>
              </a:rPr>
              <a:t>ร้อย</a:t>
            </a:r>
            <a:r>
              <a:rPr lang="th-TH" sz="2200" b="1" dirty="0">
                <a:latin typeface="TH Kodchasal" pitchFamily="2" charset="-34"/>
                <a:cs typeface="TH Kodchasal" pitchFamily="2" charset="-34"/>
              </a:rPr>
              <a:t>ละ </a:t>
            </a:r>
            <a:r>
              <a:rPr lang="en-US" sz="2200" b="1" dirty="0">
                <a:latin typeface="TH Kodchasal" pitchFamily="2" charset="-34"/>
                <a:cs typeface="TH Kodchasal" pitchFamily="2" charset="-34"/>
              </a:rPr>
              <a:t>90</a:t>
            </a:r>
            <a:r>
              <a:rPr lang="th-TH" sz="2200" b="1" dirty="0">
                <a:latin typeface="TH Kodchasal" pitchFamily="2" charset="-34"/>
                <a:cs typeface="TH Kodchasal" pitchFamily="2" charset="-34"/>
              </a:rPr>
              <a:t> ขึ้น</a:t>
            </a:r>
            <a:r>
              <a:rPr lang="th-TH" sz="2200" b="1" dirty="0" smtClean="0">
                <a:latin typeface="TH Kodchasal" pitchFamily="2" charset="-34"/>
                <a:cs typeface="TH Kodchasal" pitchFamily="2" charset="-34"/>
              </a:rPr>
              <a:t>ไป)</a:t>
            </a:r>
            <a:endParaRPr lang="en-US" sz="1300" b="1" dirty="0">
              <a:latin typeface="TH Kodchasal" pitchFamily="2" charset="-34"/>
              <a:cs typeface="TH Kodchasal" pitchFamily="2" charset="-34"/>
            </a:endParaRPr>
          </a:p>
          <a:p>
            <a:pPr marL="457200" lvl="1" indent="0">
              <a:buNone/>
            </a:pPr>
            <a:r>
              <a:rPr lang="th-TH" sz="2600" b="1" dirty="0" smtClean="0">
                <a:latin typeface="TH Kodchasal" pitchFamily="2" charset="-34"/>
                <a:cs typeface="TH Kodchasal" pitchFamily="2" charset="-34"/>
              </a:rPr>
              <a:t> </a:t>
            </a:r>
            <a:r>
              <a:rPr lang="en-US" sz="2600" b="1" dirty="0" smtClean="0">
                <a:latin typeface="TH Kodchasal" pitchFamily="2" charset="-34"/>
                <a:cs typeface="TH Kodchasal" pitchFamily="2" charset="-34"/>
              </a:rPr>
              <a:t>-  </a:t>
            </a:r>
            <a:r>
              <a:rPr lang="th-TH" sz="2600" b="1" dirty="0" smtClean="0">
                <a:latin typeface="TH Kodchasal" pitchFamily="2" charset="-34"/>
                <a:cs typeface="TH Kodchasal" pitchFamily="2" charset="-34"/>
              </a:rPr>
              <a:t>ผู้ป่วย</a:t>
            </a:r>
            <a:r>
              <a:rPr lang="th-TH" sz="2600" b="1" dirty="0">
                <a:latin typeface="TH Kodchasal" pitchFamily="2" charset="-34"/>
                <a:cs typeface="TH Kodchasal" pitchFamily="2" charset="-34"/>
              </a:rPr>
              <a:t>ขาดยา </a:t>
            </a:r>
            <a:r>
              <a:rPr lang="th-TH" sz="2600" b="1" dirty="0" smtClean="0">
                <a:latin typeface="TH Kodchasal" pitchFamily="2" charset="-34"/>
                <a:cs typeface="TH Kodchasal" pitchFamily="2" charset="-34"/>
              </a:rPr>
              <a:t> (ไม่มี)</a:t>
            </a:r>
            <a:endParaRPr lang="en-US" sz="1300" b="1" dirty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en-US" sz="2800" b="1" dirty="0">
                <a:latin typeface="TH Kodchasal" pitchFamily="2" charset="-34"/>
                <a:cs typeface="TH Kodchasal" pitchFamily="2" charset="-34"/>
              </a:rPr>
              <a:t> 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     -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อัตรา</a:t>
            </a: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ตายของผู้ป่วยวัณโรค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 (ร้อยละ 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5)</a:t>
            </a:r>
            <a:endParaRPr lang="th-TH" sz="2800" b="1" dirty="0" smtClean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th-TH" sz="2800" b="1" u="sng" dirty="0">
                <a:latin typeface="TH Kodchasal" pitchFamily="2" charset="-34"/>
                <a:cs typeface="TH Kodchasal" pitchFamily="2" charset="-34"/>
              </a:rPr>
              <a:t>เชิงคุณภาพ</a:t>
            </a: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 : </a:t>
            </a:r>
            <a:endParaRPr lang="en-US" sz="2800" b="1" dirty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1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. การ</a:t>
            </a: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ดูแลรักษาวัณโรคตามมาตรฐานสากล (</a:t>
            </a:r>
            <a:r>
              <a:rPr lang="en-US" sz="2800" b="1" dirty="0">
                <a:latin typeface="TH Kodchasal" pitchFamily="2" charset="-34"/>
                <a:cs typeface="TH Kodchasal" pitchFamily="2" charset="-34"/>
              </a:rPr>
              <a:t>ISTC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) (21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มาตรฐาน)</a:t>
            </a:r>
            <a:endParaRPr lang="en-US" sz="2800" b="1" dirty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en-US" sz="2800" b="1" dirty="0">
                <a:latin typeface="TH Kodchasal" pitchFamily="2" charset="-34"/>
                <a:cs typeface="TH Kodchasal" pitchFamily="2" charset="-34"/>
              </a:rPr>
              <a:t>2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.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 มาตรฐาน</a:t>
            </a: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โรงพยาบาลคุณภาพการดูแลรักษาวัณโรค 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QTB         (10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มาตรฐาน)</a:t>
            </a:r>
            <a:endParaRPr lang="en-US" sz="2800" b="1" dirty="0" smtClean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th-TH" sz="2800" b="1" u="sng" dirty="0">
                <a:latin typeface="TH Kodchasal" pitchFamily="2" charset="-34"/>
                <a:cs typeface="TH Kodchasal" pitchFamily="2" charset="-34"/>
              </a:rPr>
              <a:t>เชิงเวลา</a:t>
            </a: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 : ร้อยละของกิจกรรมในการพัฒนาระบบการจัดการโรควัณโรค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ได้ (ร้อยละ 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100)</a:t>
            </a:r>
            <a:endParaRPr lang="th-TH" sz="2800" b="1" dirty="0">
              <a:latin typeface="TH Kodchasal" pitchFamily="2" charset="-34"/>
              <a:cs typeface="TH Kodchasal" pitchFamily="2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064099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th-TH" sz="4000" b="1" dirty="0" smtClean="0">
                <a:latin typeface="TH Kodchasal" pitchFamily="2" charset="-34"/>
                <a:cs typeface="TH Kodchasal" pitchFamily="2" charset="-34"/>
              </a:rPr>
              <a:t>กลุ่มเป้าหมาย</a:t>
            </a:r>
          </a:p>
          <a:p>
            <a:pPr marL="0" indent="0">
              <a:buNone/>
            </a:pPr>
            <a:r>
              <a:rPr lang="th-TH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1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. </a:t>
            </a: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สำนักงานสาธารณสุขจังหวัด </a:t>
            </a:r>
            <a:endParaRPr lang="th-TH" sz="2800" b="1" dirty="0" smtClean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2.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โรงพยาบาลทั่วไป/โรงพยาบาลชุมชนทุกแห่ง 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14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แห่ง</a:t>
            </a:r>
          </a:p>
          <a:p>
            <a:pPr marL="0" indent="0">
              <a:buNone/>
            </a:pP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3. </a:t>
            </a: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สำนักงาน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สาธารณสุขอำเภอทุกอำเภอ 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14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อำเภอ</a:t>
            </a:r>
          </a:p>
          <a:p>
            <a:pPr marL="0" indent="0">
              <a:buNone/>
            </a:pP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4.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โรงพยาบาลส่งเสริมสุขภาพตำบล 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117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 แห่ง</a:t>
            </a:r>
          </a:p>
          <a:p>
            <a:pPr marL="0" indent="0">
              <a:buNone/>
            </a:pP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5.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ทีมหมอครอบครัว (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Primary Care Cluster) 12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แห่ง</a:t>
            </a:r>
          </a:p>
          <a:p>
            <a:pPr marL="0" indent="0">
              <a:buNone/>
            </a:pPr>
            <a:r>
              <a:rPr lang="th-TH" sz="28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6.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โรงพยาบาลนอกสังกัดในพื้นที่จังหวัด  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4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 แห่ง</a:t>
            </a:r>
          </a:p>
          <a:p>
            <a:pPr marL="0" indent="0">
              <a:buNone/>
            </a:pP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	7.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สำนักงานป้องกันควบคุมโรคที่ </a:t>
            </a:r>
            <a:r>
              <a:rPr lang="en-US" sz="2800" b="1" dirty="0" smtClean="0">
                <a:latin typeface="TH Kodchasal" pitchFamily="2" charset="-34"/>
                <a:cs typeface="TH Kodchasal" pitchFamily="2" charset="-34"/>
              </a:rPr>
              <a:t>8 </a:t>
            </a:r>
            <a:r>
              <a:rPr lang="th-TH" sz="2800" b="1" dirty="0" smtClean="0">
                <a:latin typeface="TH Kodchasal" pitchFamily="2" charset="-34"/>
                <a:cs typeface="TH Kodchasal" pitchFamily="2" charset="-34"/>
              </a:rPr>
              <a:t>อุดรธานี</a:t>
            </a:r>
          </a:p>
          <a:p>
            <a:pPr marL="0" indent="0">
              <a:buNone/>
            </a:pPr>
            <a:endParaRPr lang="th-TH" sz="2800" b="1" dirty="0" smtClean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endParaRPr lang="th-TH" sz="2800" b="1" dirty="0" smtClean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endParaRPr lang="th-TH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841815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th-TH" sz="4000" b="1" dirty="0" smtClean="0">
                <a:latin typeface="TH Kodchasal" pitchFamily="2" charset="-34"/>
                <a:cs typeface="TH Kodchasal" pitchFamily="2" charset="-34"/>
              </a:rPr>
              <a:t>ระยะเวลาดำเนินโครงการ</a:t>
            </a:r>
          </a:p>
          <a:p>
            <a:pPr marL="0" indent="0">
              <a:buNone/>
            </a:pPr>
            <a:r>
              <a:rPr lang="th-TH" sz="4000" b="1" dirty="0"/>
              <a:t>	</a:t>
            </a:r>
            <a:r>
              <a:rPr lang="th-TH" sz="4000" b="1" dirty="0" smtClean="0">
                <a:latin typeface="TH Kodchasal" pitchFamily="2" charset="-34"/>
                <a:cs typeface="TH Kodchasal" pitchFamily="2" charset="-34"/>
              </a:rPr>
              <a:t>ระหว่างเดือน </a:t>
            </a:r>
            <a:r>
              <a:rPr lang="en-US" sz="4000" b="1" dirty="0" smtClean="0">
                <a:latin typeface="TH Kodchasal" pitchFamily="2" charset="-34"/>
                <a:cs typeface="TH Kodchasal" pitchFamily="2" charset="-34"/>
              </a:rPr>
              <a:t>1 </a:t>
            </a:r>
            <a:r>
              <a:rPr lang="th-TH" sz="4000" b="1" dirty="0" smtClean="0">
                <a:latin typeface="TH Kodchasal" pitchFamily="2" charset="-34"/>
                <a:cs typeface="TH Kodchasal" pitchFamily="2" charset="-34"/>
              </a:rPr>
              <a:t>ตุลาคม </a:t>
            </a:r>
            <a:r>
              <a:rPr lang="en-US" sz="4000" b="1" dirty="0" smtClean="0">
                <a:latin typeface="TH Kodchasal" pitchFamily="2" charset="-34"/>
                <a:cs typeface="TH Kodchasal" pitchFamily="2" charset="-34"/>
              </a:rPr>
              <a:t>2560 –</a:t>
            </a:r>
            <a:r>
              <a:rPr lang="th-TH" sz="4000" b="1" dirty="0" smtClean="0">
                <a:latin typeface="TH Kodchasal" pitchFamily="2" charset="-34"/>
                <a:cs typeface="TH Kodchasal" pitchFamily="2" charset="-34"/>
              </a:rPr>
              <a:t> </a:t>
            </a:r>
            <a:r>
              <a:rPr lang="en-US" sz="4000" b="1" dirty="0" smtClean="0">
                <a:latin typeface="TH Kodchasal" pitchFamily="2" charset="-34"/>
                <a:cs typeface="TH Kodchasal" pitchFamily="2" charset="-34"/>
              </a:rPr>
              <a:t>30 </a:t>
            </a:r>
            <a:r>
              <a:rPr lang="th-TH" sz="4000" b="1" dirty="0" smtClean="0">
                <a:latin typeface="TH Kodchasal" pitchFamily="2" charset="-34"/>
                <a:cs typeface="TH Kodchasal" pitchFamily="2" charset="-34"/>
              </a:rPr>
              <a:t>กันยายน </a:t>
            </a:r>
            <a:r>
              <a:rPr lang="en-US" sz="4000" b="1" dirty="0" smtClean="0">
                <a:latin typeface="TH Kodchasal" pitchFamily="2" charset="-34"/>
                <a:cs typeface="TH Kodchasal" pitchFamily="2" charset="-34"/>
              </a:rPr>
              <a:t>2561</a:t>
            </a:r>
            <a:endParaRPr lang="th-TH" sz="4000" b="1" dirty="0" smtClean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th-TH" b="1" dirty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064099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วิธีดำเนินการ</a:t>
            </a:r>
          </a:p>
          <a:p>
            <a:pPr marL="0" indent="0">
              <a:buNone/>
            </a:pP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1.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อบรมฟื้นฟูการดูแลรักษาผู้ป่วยวัณโรค	</a:t>
            </a:r>
            <a:endParaRPr lang="en-US" sz="3600" b="1" dirty="0" smtClean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en-US" sz="36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2.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ตั้งศูนย์</a:t>
            </a:r>
            <a:r>
              <a:rPr lang="th-TH" sz="3600" b="1" dirty="0" err="1" smtClean="0">
                <a:latin typeface="TH Kodchasal" pitchFamily="2" charset="-34"/>
                <a:cs typeface="TH Kodchasal" pitchFamily="2" charset="-34"/>
              </a:rPr>
              <a:t>ปฎิบัติ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การยุติวัณโรคระดับอำเภอ</a:t>
            </a:r>
          </a:p>
          <a:p>
            <a:pPr marL="0" indent="0">
              <a:buNone/>
            </a:pP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3.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 แต่งตั้ง</a:t>
            </a:r>
            <a:r>
              <a:rPr lang="th-TH" sz="3600" b="1" dirty="0" err="1" smtClean="0">
                <a:latin typeface="TH Kodchasal" pitchFamily="2" charset="-34"/>
                <a:cs typeface="TH Kodchasal" pitchFamily="2" charset="-34"/>
              </a:rPr>
              <a:t>ทีมสห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วิชาชีพ ระดับอำเภอ</a:t>
            </a:r>
          </a:p>
          <a:p>
            <a:pPr marL="0" indent="0">
              <a:buNone/>
            </a:pP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4.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จัดทำกลุ่ม</a:t>
            </a:r>
            <a:r>
              <a:rPr lang="th-TH" sz="3600" b="1" dirty="0" err="1" smtClean="0">
                <a:latin typeface="TH Kodchasal" pitchFamily="2" charset="-34"/>
                <a:cs typeface="TH Kodchasal" pitchFamily="2" charset="-34"/>
              </a:rPr>
              <a:t>ไลน์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ระดับอำเภอ</a:t>
            </a:r>
          </a:p>
          <a:p>
            <a:pPr marL="0" indent="0">
              <a:buNone/>
            </a:pP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5.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 ประชุม กำกับติดตามการดำเนินงานวัณโรค	</a:t>
            </a:r>
            <a:endParaRPr lang="en-US" sz="3600" b="1" dirty="0" smtClean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en-US" sz="36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6.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กำกับ ติดตามรายงานและประเมินผลการขึ้นทะเบียนโดยโปรแกรม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TBCM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และติดตามสถานการณ์ผู้ป่วยวัณโรค</a:t>
            </a:r>
            <a:r>
              <a:rPr lang="th-TH" b="1" dirty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116668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วิธีดำเนินการ</a:t>
            </a:r>
          </a:p>
          <a:p>
            <a:pPr marL="0" indent="0">
              <a:buNone/>
            </a:pP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>
                <a:latin typeface="TH Kodchasal" pitchFamily="2" charset="-34"/>
                <a:cs typeface="TH Kodchasal" pitchFamily="2" charset="-34"/>
              </a:rPr>
              <a:t>7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.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ประเมินมาตรฐาน</a:t>
            </a: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 QTB</a:t>
            </a:r>
          </a:p>
          <a:p>
            <a:pPr marL="0" indent="0">
              <a:buNone/>
            </a:pPr>
            <a:r>
              <a:rPr lang="en-US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8. 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พัฒนาผู้รับผิดชอบคลินิก/งานโรควัณ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โรค</a:t>
            </a:r>
          </a:p>
          <a:p>
            <a:pPr marL="0" indent="0">
              <a:buNone/>
            </a:pPr>
            <a:r>
              <a:rPr lang="th-TH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9. 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จัดทำสมุดบันทึกสุขภาพผู้ป่วยวัณ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โรค</a:t>
            </a:r>
          </a:p>
          <a:p>
            <a:pPr marL="0" indent="0">
              <a:buNone/>
            </a:pPr>
            <a:r>
              <a:rPr lang="th-TH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10. 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บุคลากรสาธารณสุขได้รับการคัดกรองวัณโรคปอดโดยการเอกซเรย์ปอด และแปลผลจาก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แพทย์ ร้อย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ละ 100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064099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วิธีดำเนินการ</a:t>
            </a:r>
          </a:p>
          <a:p>
            <a:pPr marL="0" indent="0">
              <a:buNone/>
            </a:pP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11.</a:t>
            </a:r>
            <a:r>
              <a:rPr lang="th-TH" dirty="0"/>
              <a:t> </a:t>
            </a:r>
            <a:r>
              <a:rPr lang="th-TH" dirty="0" smtClean="0"/>
              <a:t> 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คัด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กรองค้นหาวัณโรคใน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เรือนจำ</a:t>
            </a:r>
          </a:p>
          <a:p>
            <a:pPr marL="0" indent="0">
              <a:buNone/>
            </a:pPr>
            <a:r>
              <a:rPr lang="th-TH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12. 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คัด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กรองวัณโรคโดยการเอกซเรย์ปอดจากกลุ่มเสี่ยงผู้ป่วยโรคเบาหวานและได้รับการแปลผลจากแพทย์ ร้อยละ 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80</a:t>
            </a:r>
          </a:p>
          <a:p>
            <a:pPr marL="0" indent="0">
              <a:buNone/>
            </a:pPr>
            <a:r>
              <a:rPr lang="th-TH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13. 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คัดกรองวัณโรคกลุ่มเสี่ยงผู้สูงอายุและได้รับการแปลผลจากแพทย์ ร้อยละ 80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59407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293089"/>
            <a:ext cx="806489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การวิเคราะห์ปัญหาและผลการจัดลำดับความสำคัญของปัญหา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691061"/>
              </p:ext>
            </p:extLst>
          </p:nvPr>
        </p:nvGraphicFramePr>
        <p:xfrm>
          <a:off x="323528" y="1988840"/>
          <a:ext cx="8568952" cy="3352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6264"/>
                <a:gridCol w="1296144"/>
                <a:gridCol w="1296144"/>
                <a:gridCol w="1152128"/>
                <a:gridCol w="1224136"/>
                <a:gridCol w="1224136"/>
              </a:tblGrid>
              <a:tr h="605229"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dirty="0">
                          <a:effectLst/>
                        </a:rPr>
                        <a:t>อัตราป่วยต่อแสนประชากร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2556</a:t>
                      </a:r>
                      <a:endParaRPr lang="en-US" sz="16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2557</a:t>
                      </a:r>
                      <a:endParaRPr lang="en-US" sz="16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2558</a:t>
                      </a:r>
                      <a:endParaRPr lang="en-US" sz="16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2559</a:t>
                      </a:r>
                      <a:endParaRPr lang="en-US" sz="16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2560</a:t>
                      </a:r>
                      <a:endParaRPr lang="en-US" sz="16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255270">
                <a:tc>
                  <a:txBody>
                    <a:bodyPr/>
                    <a:lstStyle/>
                    <a:p>
                      <a:pPr indent="54864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</a:t>
                      </a:r>
                      <a:r>
                        <a:rPr lang="th-TH" sz="2000">
                          <a:effectLst/>
                        </a:rPr>
                        <a:t>โรคไม่ติดต่อ (</a:t>
                      </a:r>
                      <a:r>
                        <a:rPr lang="th-TH" sz="2000" u="sng">
                          <a:effectLst/>
                        </a:rPr>
                        <a:t>เบาหวานรายใหม่ )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410.60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391.93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389.74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376.12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657.39</a:t>
                      </a:r>
                      <a:endParaRPr lang="en-US" sz="12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255270">
                <a:tc>
                  <a:txBody>
                    <a:bodyPr/>
                    <a:lstStyle/>
                    <a:p>
                      <a:pPr indent="54864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    </a:t>
                      </a:r>
                      <a:r>
                        <a:rPr lang="en-US" sz="2000" u="sng">
                          <a:effectLst/>
                        </a:rPr>
                        <a:t> (</a:t>
                      </a:r>
                      <a:r>
                        <a:rPr lang="th-TH" sz="2000" u="sng">
                          <a:effectLst/>
                        </a:rPr>
                        <a:t>ความดันโลหิตสูงรายใหม่)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918.35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878.71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878.71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871.98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1500.94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255270">
                <a:tc>
                  <a:txBody>
                    <a:bodyPr/>
                    <a:lstStyle/>
                    <a:p>
                      <a:pPr indent="54864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</a:t>
                      </a:r>
                      <a:r>
                        <a:rPr lang="th-TH" sz="2000" dirty="0">
                          <a:effectLst/>
                        </a:rPr>
                        <a:t>วัณโรค 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69.92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82.02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78.31</a:t>
                      </a:r>
                      <a:endParaRPr lang="en-US" sz="12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82.82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84.23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255270">
                <a:tc>
                  <a:txBody>
                    <a:bodyPr/>
                    <a:lstStyle/>
                    <a:p>
                      <a:pPr indent="54864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</a:t>
                      </a:r>
                      <a:r>
                        <a:rPr lang="th-TH" sz="2000">
                          <a:effectLst/>
                        </a:rPr>
                        <a:t>ไข้เลือดออก 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436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16.26</a:t>
                      </a:r>
                      <a:endParaRPr lang="en-US" sz="12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153</a:t>
                      </a:r>
                      <a:endParaRPr lang="en-US" sz="12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109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65.91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255270">
                <a:tc>
                  <a:txBody>
                    <a:bodyPr/>
                    <a:lstStyle/>
                    <a:p>
                      <a:pPr indent="54864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4.</a:t>
                      </a:r>
                      <a:r>
                        <a:rPr lang="th-TH" sz="2000">
                          <a:effectLst/>
                        </a:rPr>
                        <a:t>อุจจาระร่วง </a:t>
                      </a:r>
                      <a:endParaRPr lang="en-US" sz="20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2059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2085</a:t>
                      </a:r>
                      <a:endParaRPr lang="en-US" sz="12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2084</a:t>
                      </a:r>
                      <a:endParaRPr lang="en-US" sz="12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2281</a:t>
                      </a:r>
                      <a:endParaRPr lang="en-US" sz="120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1516.21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255270">
                <a:tc>
                  <a:txBody>
                    <a:bodyPr/>
                    <a:lstStyle/>
                    <a:p>
                      <a:pPr indent="54864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5.</a:t>
                      </a:r>
                      <a:r>
                        <a:rPr lang="th-TH" sz="2000" dirty="0">
                          <a:effectLst/>
                        </a:rPr>
                        <a:t>ผู้ป่วยภาวะซึมเศร้า</a:t>
                      </a:r>
                      <a:endParaRPr lang="en-US" sz="20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1188.08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1127.18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1500.26</a:t>
                      </a:r>
                      <a:endParaRPr lang="en-US" sz="11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1588.84</a:t>
                      </a:r>
                      <a:endParaRPr lang="en-US" sz="12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864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21780.02</a:t>
                      </a:r>
                      <a:endParaRPr lang="en-US" sz="1100" dirty="0">
                        <a:effectLst/>
                        <a:latin typeface="TH SarabunPSK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32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วิธีดำเนินการ</a:t>
            </a:r>
          </a:p>
          <a:p>
            <a:pPr marL="0" indent="0">
              <a:buNone/>
            </a:pP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14. 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คัดกรองโดยการเอกซเรย์ ผู้สัมผัสร่วมบ้านผู้ป่วยวัณโรค ทุก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คน</a:t>
            </a:r>
          </a:p>
          <a:p>
            <a:pPr marL="0" indent="0">
              <a:buNone/>
            </a:pPr>
            <a:r>
              <a:rPr lang="th-TH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15. 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คัดกรองจากประชาชน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ทั่วไป</a:t>
            </a:r>
          </a:p>
          <a:p>
            <a:pPr marL="0" lvl="0" indent="0">
              <a:buNone/>
            </a:pPr>
            <a:r>
              <a:rPr lang="th-TH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16. 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สอบสวนวัณโรคและติดตามผู้ป่วยที่มีปัญหาใน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พื้นที่ โดย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สอบสวนผู้ป่วยวัณโรคในกลุ่ม ผู้ป่วยเสียชีวิต /ผู้ป่วยวัณโรคดื้อยา /ผู้ป่วยวัณโรคขาด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ยา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 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และติดตาม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ผู้ป่วยวัณโรคที่มีปัญหาในพื้นที่</a:t>
            </a:r>
            <a:endParaRPr lang="en-US" b="1" dirty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endParaRPr lang="en-US" b="1" dirty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endParaRPr lang="th-TH" b="1" dirty="0">
              <a:latin typeface="TH Kodchasal" pitchFamily="2" charset="-34"/>
              <a:cs typeface="TH Kodchasal" pitchFamily="2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978438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วิธีดำเนินการ</a:t>
            </a:r>
          </a:p>
          <a:p>
            <a:pPr marL="0" indent="0">
              <a:buNone/>
            </a:pP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17. </a:t>
            </a:r>
            <a:r>
              <a:rPr lang="th-TH" b="1" dirty="0">
                <a:latin typeface="TH Kodchasal" pitchFamily="2" charset="-34"/>
                <a:cs typeface="TH Kodchasal" pitchFamily="2" charset="-34"/>
              </a:rPr>
              <a:t>เฝ้าระวังกลุ่มเสี่ยงวัณโรคดื้อ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ยา ได้แก่</a:t>
            </a:r>
            <a:endParaRPr lang="en-US" b="1" dirty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1.Re </a:t>
            </a:r>
            <a:r>
              <a:rPr lang="en-US" b="1" dirty="0">
                <a:latin typeface="TH Kodchasal" pitchFamily="2" charset="-34"/>
                <a:cs typeface="TH Kodchasal" pitchFamily="2" charset="-34"/>
              </a:rPr>
              <a:t>Treatment</a:t>
            </a:r>
          </a:p>
          <a:p>
            <a:pPr marL="0" indent="0">
              <a:buNone/>
            </a:pP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		2.On </a:t>
            </a:r>
            <a:r>
              <a:rPr lang="en-US" b="1" dirty="0">
                <a:latin typeface="TH Kodchasal" pitchFamily="2" charset="-34"/>
                <a:cs typeface="TH Kodchasal" pitchFamily="2" charset="-34"/>
              </a:rPr>
              <a:t>Treatment </a:t>
            </a:r>
          </a:p>
          <a:p>
            <a:pPr marL="0" indent="0">
              <a:buNone/>
            </a:pP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		3.Pre </a:t>
            </a:r>
            <a:r>
              <a:rPr lang="en-US" b="1" dirty="0">
                <a:latin typeface="TH Kodchasal" pitchFamily="2" charset="-34"/>
                <a:cs typeface="TH Kodchasal" pitchFamily="2" charset="-34"/>
              </a:rPr>
              <a:t>Treatment </a:t>
            </a:r>
          </a:p>
          <a:p>
            <a:pPr marL="0" indent="0">
              <a:buNone/>
            </a:pPr>
            <a:r>
              <a:rPr lang="th-TH" b="1" dirty="0">
                <a:latin typeface="TH Kodchasal" pitchFamily="2" charset="-34"/>
                <a:cs typeface="TH Kodchasal" pitchFamily="2" charset="-34"/>
              </a:rPr>
              <a:t>โดยติดตามการส่งเพาะเชื้อที่ สำนักงานป้องกันควบคุมโรคที่ 7 จังหวัดขอนแก่นทุก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ราย</a:t>
            </a:r>
            <a:endParaRPr lang="en-US" b="1" dirty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endParaRPr lang="th-TH" b="1" dirty="0">
              <a:latin typeface="TH Kodchasal" pitchFamily="2" charset="-34"/>
              <a:cs typeface="TH Kodchasal" pitchFamily="2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550960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28803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สถานที่ดำเนินโครงการ</a:t>
            </a:r>
          </a:p>
          <a:p>
            <a:pPr marL="0" indent="0">
              <a:buNone/>
            </a:pPr>
            <a:r>
              <a:rPr lang="th-TH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โรงพยาบาลทุกแห่งทั้งใน/นอก สังกัดสำนักงานสาธารณสุขจังหวัดเลย สาธารณสุขอำเภอทุกอำเภอ โรงพยาบาลส่งเสริมสุขภาพตำบลทุกแห่ง  คลินิกหมอครอบครัวทุกแห่ง</a:t>
            </a:r>
            <a:endParaRPr lang="th-TH" b="1" dirty="0">
              <a:latin typeface="TH Kodchasal" pitchFamily="2" charset="-34"/>
              <a:cs typeface="TH Kodchasal" pitchFamily="2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329208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th-TH" sz="4000" b="1" dirty="0" smtClean="0">
                <a:latin typeface="TH Kodchasal" pitchFamily="2" charset="-34"/>
                <a:cs typeface="TH Kodchasal" pitchFamily="2" charset="-34"/>
              </a:rPr>
              <a:t>งบประมาณ</a:t>
            </a:r>
          </a:p>
          <a:p>
            <a:pPr marL="0" indent="0">
              <a:buNone/>
            </a:pPr>
            <a:r>
              <a:rPr lang="th-TH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งบประมาณในการดำเนินโครงการ </a:t>
            </a:r>
            <a:r>
              <a:rPr lang="en-US" b="1" dirty="0" smtClean="0">
                <a:latin typeface="TH Kodchasal" pitchFamily="2" charset="-34"/>
                <a:cs typeface="TH Kodchasal" pitchFamily="2" charset="-34"/>
              </a:rPr>
              <a:t>105,000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 บาท (หนึ่งแสนห้าพันบาทถ้วน)</a:t>
            </a:r>
          </a:p>
          <a:p>
            <a:pPr marL="0" indent="0">
              <a:buNone/>
            </a:pPr>
            <a:endParaRPr lang="th-TH" b="1" dirty="0" smtClean="0"/>
          </a:p>
          <a:p>
            <a:pPr marL="0" indent="0">
              <a:buNone/>
            </a:pPr>
            <a:r>
              <a:rPr lang="th-TH" b="1" dirty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329208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ผู้รับผิดชอบโครงการ</a:t>
            </a:r>
          </a:p>
          <a:p>
            <a:pPr marL="0" indent="0">
              <a:buNone/>
            </a:pPr>
            <a:r>
              <a:rPr lang="th-TH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th-TH" b="1" dirty="0" smtClean="0">
                <a:latin typeface="TH Kodchasal" pitchFamily="2" charset="-34"/>
                <a:cs typeface="TH Kodchasal" pitchFamily="2" charset="-34"/>
              </a:rPr>
              <a:t>สำนักงานสาธารณสุขังหวัดเลย และเครือข่ายสุขภาพในจังหวัดเลย</a:t>
            </a:r>
          </a:p>
          <a:p>
            <a:pPr marL="0" indent="0">
              <a:buNone/>
            </a:pPr>
            <a:r>
              <a:rPr lang="th-TH" b="1" dirty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906355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sz="3900" b="1" dirty="0" smtClean="0">
                <a:latin typeface="TH Kodchasal" pitchFamily="2" charset="-34"/>
                <a:cs typeface="TH Kodchasal" pitchFamily="2" charset="-34"/>
              </a:rPr>
              <a:t>ประโยชนที่คาดว่าจะได้รับ</a:t>
            </a:r>
          </a:p>
          <a:p>
            <a:pPr marL="0" indent="0">
              <a:buNone/>
            </a:pP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1.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ระบบ</a:t>
            </a: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การจัดการโรควัณโรคได้รับการพัฒนาในระดับจังหวัด อำเภอ ตำบล</a:t>
            </a:r>
            <a:endParaRPr lang="en-US" sz="3600" b="1" dirty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	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2.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ผู้ป่วย</a:t>
            </a: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โรควัณโรคได้รับการดูแลรักษาผู้ป่วยอย่างมีประสิทธิภาพ</a:t>
            </a:r>
            <a:endParaRPr lang="en-US" sz="3600" b="1" dirty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endParaRPr lang="th-TH" sz="3600" b="1" dirty="0" smtClean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r>
              <a:rPr lang="th-TH" sz="3600" b="1" dirty="0">
                <a:latin typeface="TH Kodchasal" pitchFamily="2" charset="-34"/>
                <a:cs typeface="TH Kodchasal" pitchFamily="2" charset="-34"/>
              </a:rPr>
              <a:t>	</a:t>
            </a:r>
            <a:endParaRPr lang="th-TH" sz="3600" b="1" dirty="0" smtClean="0">
              <a:latin typeface="TH Kodchasal" pitchFamily="2" charset="-34"/>
              <a:cs typeface="TH Kodchasal" pitchFamily="2" charset="-34"/>
            </a:endParaRPr>
          </a:p>
          <a:p>
            <a:pPr marL="0" indent="0">
              <a:buNone/>
            </a:pPr>
            <a:endParaRPr lang="th-TH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906355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th-TH" b="1" dirty="0" smtClean="0"/>
              <a:t>การประเมินผล</a:t>
            </a:r>
          </a:p>
          <a:p>
            <a:pPr marL="0" indent="0">
              <a:buNone/>
            </a:pPr>
            <a:r>
              <a:rPr lang="th-TH" b="1" dirty="0"/>
              <a:t>	</a:t>
            </a:r>
            <a:r>
              <a:rPr lang="th-TH" b="1" dirty="0" smtClean="0">
                <a:solidFill>
                  <a:srgbClr val="FF0000"/>
                </a:solidFill>
              </a:rPr>
              <a:t>อัตราการค้นหาผู้ป่วยวัณโรคเพิ่มขึ้น</a:t>
            </a:r>
          </a:p>
          <a:p>
            <a:pPr marL="0" indent="0">
              <a:buNone/>
            </a:pPr>
            <a:r>
              <a:rPr lang="th-TH" b="1" dirty="0">
                <a:solidFill>
                  <a:srgbClr val="FF0000"/>
                </a:solidFill>
              </a:rPr>
              <a:t>	</a:t>
            </a:r>
            <a:r>
              <a:rPr lang="th-TH" b="1" dirty="0" smtClean="0">
                <a:solidFill>
                  <a:srgbClr val="FF0000"/>
                </a:solidFill>
              </a:rPr>
              <a:t>อัตราการรักษาสำเร็จ เพิ่มขึ้น</a:t>
            </a:r>
          </a:p>
          <a:p>
            <a:pPr marL="0" indent="0">
              <a:buNone/>
            </a:pPr>
            <a:r>
              <a:rPr lang="th-TH" b="1" dirty="0">
                <a:solidFill>
                  <a:srgbClr val="FF0000"/>
                </a:solidFill>
              </a:rPr>
              <a:t>	</a:t>
            </a:r>
            <a:r>
              <a:rPr lang="th-TH" b="1" dirty="0" smtClean="0">
                <a:solidFill>
                  <a:srgbClr val="FF0000"/>
                </a:solidFill>
              </a:rPr>
              <a:t>อัตราการดื้อยาลดลง</a:t>
            </a:r>
          </a:p>
          <a:p>
            <a:pPr marL="0" indent="0">
              <a:buNone/>
            </a:pPr>
            <a:r>
              <a:rPr lang="th-TH" b="1" dirty="0">
                <a:solidFill>
                  <a:srgbClr val="FF0000"/>
                </a:solidFill>
              </a:rPr>
              <a:t>	</a:t>
            </a:r>
            <a:r>
              <a:rPr lang="th-TH" b="1" dirty="0" smtClean="0">
                <a:solidFill>
                  <a:srgbClr val="FF0000"/>
                </a:solidFill>
              </a:rPr>
              <a:t>อัตราการขาดยาลดลง</a:t>
            </a:r>
            <a:endParaRPr lang="th-TH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0429" y="404664"/>
            <a:ext cx="806489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ชื่อโครงการ </a:t>
            </a:r>
            <a:r>
              <a:rPr lang="en-US" sz="3600" b="1" dirty="0" smtClean="0">
                <a:latin typeface="TH Kodchasal" pitchFamily="2" charset="-34"/>
                <a:cs typeface="TH Kodchasal" pitchFamily="2" charset="-34"/>
              </a:rPr>
              <a:t>: </a:t>
            </a:r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โครงการควบคุมป้องกันโรคและดูแลผู้ป่วยวัณโรค จังหวัดเลย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76838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293089"/>
            <a:ext cx="806489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การวิเคราะห์ปัญหาและผลการจัดลำดับความสำคัญของปัญหา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817650"/>
              </p:ext>
            </p:extLst>
          </p:nvPr>
        </p:nvGraphicFramePr>
        <p:xfrm>
          <a:off x="539552" y="1628800"/>
          <a:ext cx="8424936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1728192"/>
                <a:gridCol w="504056"/>
                <a:gridCol w="504056"/>
                <a:gridCol w="504056"/>
                <a:gridCol w="432048"/>
                <a:gridCol w="504056"/>
                <a:gridCol w="504056"/>
                <a:gridCol w="504056"/>
                <a:gridCol w="504056"/>
                <a:gridCol w="504056"/>
                <a:gridCol w="576064"/>
                <a:gridCol w="936104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sz="2000" dirty="0" smtClean="0">
                          <a:latin typeface="TH Kodchasal" pitchFamily="2" charset="-34"/>
                          <a:cs typeface="TH Kodchasal" pitchFamily="2" charset="-34"/>
                        </a:rPr>
                        <a:t>  </a:t>
                      </a:r>
                      <a:r>
                        <a:rPr lang="th-TH" sz="2000" dirty="0" smtClean="0">
                          <a:latin typeface="TH Kodchasal" pitchFamily="2" charset="-34"/>
                          <a:cs typeface="TH Kodchasal" pitchFamily="2" charset="-34"/>
                        </a:rPr>
                        <a:t>ลำดับ</a:t>
                      </a:r>
                      <a:r>
                        <a:rPr lang="en-US" sz="2000" dirty="0" smtClean="0">
                          <a:latin typeface="TH Kodchasal" pitchFamily="2" charset="-34"/>
                          <a:cs typeface="TH Kodchasal" pitchFamily="2" charset="-34"/>
                        </a:rPr>
                        <a:t>            </a:t>
                      </a:r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th-TH" sz="2000" dirty="0" smtClean="0">
                        <a:latin typeface="TH Kodchasal" pitchFamily="2" charset="-34"/>
                        <a:cs typeface="TH Kodchasal" pitchFamily="2" charset="-34"/>
                      </a:endParaRPr>
                    </a:p>
                    <a:p>
                      <a:pPr algn="ctr"/>
                      <a:r>
                        <a:rPr lang="th-TH" sz="2000" dirty="0" smtClean="0">
                          <a:latin typeface="TH Kodchasal" pitchFamily="2" charset="-34"/>
                          <a:cs typeface="TH Kodchasal" pitchFamily="2" charset="-34"/>
                        </a:rPr>
                        <a:t>ปัญหา</a:t>
                      </a:r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h-TH" sz="2000" dirty="0" smtClean="0">
                          <a:latin typeface="TH Kodchasal" pitchFamily="2" charset="-34"/>
                          <a:cs typeface="TH Kodchasal" pitchFamily="2" charset="-34"/>
                        </a:rPr>
                        <a:t>ขนาดปัญหา</a:t>
                      </a:r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h-TH" sz="2000" dirty="0" smtClean="0">
                          <a:latin typeface="TH Kodchasal" pitchFamily="2" charset="-34"/>
                          <a:cs typeface="TH Kodchasal" pitchFamily="2" charset="-34"/>
                        </a:rPr>
                        <a:t>ความรุนแรง</a:t>
                      </a:r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h-TH" sz="2000" dirty="0" smtClean="0">
                          <a:latin typeface="TH Kodchasal" pitchFamily="2" charset="-34"/>
                          <a:cs typeface="TH Kodchasal" pitchFamily="2" charset="-34"/>
                        </a:rPr>
                        <a:t>ความยากง่าย</a:t>
                      </a:r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h-TH" sz="2000" dirty="0" smtClean="0">
                          <a:latin typeface="TH Kodchasal" pitchFamily="2" charset="-34"/>
                          <a:cs typeface="TH Kodchasal" pitchFamily="2" charset="-34"/>
                        </a:rPr>
                        <a:t>ความตระหนัก</a:t>
                      </a:r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h-TH" sz="2000" dirty="0" smtClean="0">
                          <a:latin typeface="TH Kodchasal" pitchFamily="2" charset="-34"/>
                          <a:cs typeface="TH Kodchasal" pitchFamily="2" charset="-34"/>
                        </a:rPr>
                        <a:t>ผลกระทบ</a:t>
                      </a:r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th-TH" sz="2000" dirty="0" smtClean="0">
                          <a:latin typeface="TH Kodchasal" pitchFamily="2" charset="-34"/>
                          <a:cs typeface="TH Kodchasal" pitchFamily="2" charset="-34"/>
                        </a:rPr>
                        <a:t>คะแนนรวม</a:t>
                      </a:r>
                      <a:endParaRPr lang="th-TH" sz="2000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</a:t>
                      </a:r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W=4</a:t>
                      </a:r>
                      <a:endParaRPr lang="th-T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</a:t>
                      </a:r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W=3</a:t>
                      </a:r>
                      <a:endParaRPr lang="th-T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</a:t>
                      </a:r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W=5</a:t>
                      </a:r>
                      <a:endParaRPr lang="th-T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</a:t>
                      </a:r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W=5</a:t>
                      </a:r>
                      <a:endParaRPr lang="th-T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</a:t>
                      </a:r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W=3</a:t>
                      </a:r>
                      <a:endParaRPr lang="th-TH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TH Kodchasal" pitchFamily="2" charset="-34"/>
                          <a:ea typeface="+mn-ea"/>
                          <a:cs typeface="TH Kodchasal" pitchFamily="2" charset="-34"/>
                        </a:rPr>
                        <a:t>วัณโรค </a:t>
                      </a:r>
                      <a:endParaRPr lang="th-TH" sz="2000" b="1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84</a:t>
                      </a:r>
                      <a:endParaRPr lang="th-TH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TH Kodchasal" pitchFamily="2" charset="-34"/>
                          <a:ea typeface="+mn-ea"/>
                          <a:cs typeface="TH Kodchasal" pitchFamily="2" charset="-34"/>
                        </a:rPr>
                        <a:t>โรคไม่ติดต่อ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TH Kodchasal" pitchFamily="2" charset="-34"/>
                          <a:ea typeface="+mn-ea"/>
                          <a:cs typeface="TH Kodchasal" pitchFamily="2" charset="-34"/>
                        </a:rPr>
                        <a:t> ( </a:t>
                      </a:r>
                      <a:r>
                        <a:rPr lang="th-TH" sz="2000" b="1" u="sng" kern="1200" dirty="0" smtClean="0">
                          <a:solidFill>
                            <a:schemeClr val="dk1"/>
                          </a:solidFill>
                          <a:effectLst/>
                          <a:latin typeface="TH Kodchasal" pitchFamily="2" charset="-34"/>
                          <a:ea typeface="+mn-ea"/>
                          <a:cs typeface="TH Kodchasal" pitchFamily="2" charset="-34"/>
                        </a:rPr>
                        <a:t>ความดันโลหิตสูง เบาหวาน )</a:t>
                      </a:r>
                      <a:endParaRPr lang="th-TH" sz="2000" b="1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75</a:t>
                      </a:r>
                      <a:endParaRPr lang="th-TH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TH Kodchasal" pitchFamily="2" charset="-34"/>
                          <a:ea typeface="+mn-ea"/>
                          <a:cs typeface="TH Kodchasal" pitchFamily="2" charset="-34"/>
                        </a:rPr>
                        <a:t>อุจจาระร่วง </a:t>
                      </a:r>
                      <a:endParaRPr lang="th-TH" sz="2000" b="1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65</a:t>
                      </a:r>
                      <a:endParaRPr lang="th-TH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TH Kodchasal" pitchFamily="2" charset="-34"/>
                          <a:ea typeface="+mn-ea"/>
                          <a:cs typeface="TH Kodchasal" pitchFamily="2" charset="-34"/>
                        </a:rPr>
                        <a:t>โรคซึมเศร้า และฆ่าตัวตาย</a:t>
                      </a:r>
                      <a:endParaRPr lang="th-TH" sz="2000" b="1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61</a:t>
                      </a:r>
                      <a:endParaRPr lang="th-TH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5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TH Kodchasal" pitchFamily="2" charset="-34"/>
                          <a:ea typeface="+mn-ea"/>
                          <a:cs typeface="TH Kodchasal" pitchFamily="2" charset="-34"/>
                        </a:rPr>
                        <a:t>ไข้เลือดออก</a:t>
                      </a:r>
                      <a:endParaRPr lang="th-TH" sz="2000" b="1" dirty="0">
                        <a:latin typeface="TH Kodchasal" pitchFamily="2" charset="-34"/>
                        <a:cs typeface="TH Kodchasal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</a:t>
                      </a:r>
                      <a:endParaRPr lang="th-TH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60</a:t>
                      </a:r>
                      <a:endParaRPr lang="th-TH" sz="1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392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324036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th-TH" sz="4800" b="1" dirty="0" smtClean="0">
                <a:latin typeface="TH Kodchasal" pitchFamily="2" charset="-34"/>
                <a:cs typeface="TH Kodchasal" pitchFamily="2" charset="-34"/>
              </a:rPr>
              <a:t>วิเคราะห์สาเหตุและทางเลือกในการแก้ปัญหา</a:t>
            </a:r>
            <a:endParaRPr lang="th-TH" sz="48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25824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3"/>
          <p:cNvSpPr txBox="1">
            <a:spLocks noGrp="1"/>
          </p:cNvSpPr>
          <p:nvPr>
            <p:ph type="title"/>
          </p:nvPr>
        </p:nvSpPr>
        <p:spPr>
          <a:xfrm>
            <a:off x="457200" y="522972"/>
            <a:ext cx="82296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latin typeface="TH Kodchasal" pitchFamily="2" charset="-34"/>
                <a:cs typeface="TH Kodchasal" pitchFamily="2" charset="-34"/>
              </a:rPr>
              <a:t>สาเหตุและปัจจัยที่ทำให้เกิดโรค</a:t>
            </a:r>
            <a:endParaRPr lang="th-TH" sz="3600" b="1" dirty="0">
              <a:latin typeface="TH Kodchasal" pitchFamily="2" charset="-34"/>
              <a:cs typeface="TH Kodchasal" pitchFamily="2" charset="-34"/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1259632" y="1916832"/>
            <a:ext cx="1584176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Host</a:t>
            </a:r>
            <a:endParaRPr lang="th-TH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644008" y="1448780"/>
            <a:ext cx="165618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Place</a:t>
            </a:r>
            <a:endParaRPr lang="th-TH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644008" y="3004794"/>
            <a:ext cx="175284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Time</a:t>
            </a:r>
            <a:endParaRPr lang="th-TH" dirty="0"/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644008" y="4797152"/>
            <a:ext cx="175284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</a:t>
            </a:r>
            <a:endParaRPr lang="th-TH" dirty="0"/>
          </a:p>
        </p:txBody>
      </p:sp>
      <p:sp>
        <p:nvSpPr>
          <p:cNvPr id="9" name="วงรี 8"/>
          <p:cNvSpPr/>
          <p:nvPr/>
        </p:nvSpPr>
        <p:spPr>
          <a:xfrm>
            <a:off x="2339752" y="3573016"/>
            <a:ext cx="208823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Environment</a:t>
            </a:r>
            <a:endParaRPr lang="th-TH" sz="1400" dirty="0"/>
          </a:p>
        </p:txBody>
      </p:sp>
      <p:sp>
        <p:nvSpPr>
          <p:cNvPr id="10" name="วงรี 9"/>
          <p:cNvSpPr/>
          <p:nvPr/>
        </p:nvSpPr>
        <p:spPr>
          <a:xfrm>
            <a:off x="76513" y="3581327"/>
            <a:ext cx="172819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Agent</a:t>
            </a:r>
            <a:endParaRPr lang="th-TH" dirty="0"/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7244680" y="1628800"/>
            <a:ext cx="1647800" cy="4392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H Kodchasal" pitchFamily="2" charset="-34"/>
                <a:cs typeface="TH Kodchasal" pitchFamily="2" charset="-34"/>
              </a:rPr>
              <a:t>T</a:t>
            </a:r>
          </a:p>
          <a:p>
            <a:pPr algn="ctr"/>
            <a:r>
              <a:rPr lang="en-US" sz="8000" b="1" dirty="0" smtClean="0">
                <a:latin typeface="TH Kodchasal" pitchFamily="2" charset="-34"/>
                <a:cs typeface="TH Kodchasal" pitchFamily="2" charset="-34"/>
              </a:rPr>
              <a:t>B</a:t>
            </a:r>
            <a:endParaRPr lang="th-TH" sz="8000" b="1" dirty="0">
              <a:latin typeface="TH Kodchasal" pitchFamily="2" charset="-34"/>
              <a:cs typeface="TH Kodchasal" pitchFamily="2" charset="-34"/>
            </a:endParaRPr>
          </a:p>
        </p:txBody>
      </p:sp>
      <p:sp>
        <p:nvSpPr>
          <p:cNvPr id="12" name="ลูกศรขวา 11"/>
          <p:cNvSpPr/>
          <p:nvPr/>
        </p:nvSpPr>
        <p:spPr>
          <a:xfrm>
            <a:off x="6396854" y="1916832"/>
            <a:ext cx="69542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ลูกศรขวา 12"/>
          <p:cNvSpPr/>
          <p:nvPr/>
        </p:nvSpPr>
        <p:spPr>
          <a:xfrm>
            <a:off x="6495383" y="3369568"/>
            <a:ext cx="69542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ลูกศรขวา 13"/>
          <p:cNvSpPr/>
          <p:nvPr/>
        </p:nvSpPr>
        <p:spPr>
          <a:xfrm>
            <a:off x="6549254" y="5373216"/>
            <a:ext cx="69542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ลบ 16"/>
          <p:cNvSpPr/>
          <p:nvPr/>
        </p:nvSpPr>
        <p:spPr>
          <a:xfrm>
            <a:off x="1804705" y="4391393"/>
            <a:ext cx="552720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ลบ 17"/>
          <p:cNvSpPr/>
          <p:nvPr/>
        </p:nvSpPr>
        <p:spPr>
          <a:xfrm rot="19346195" flipV="1">
            <a:off x="669103" y="3270336"/>
            <a:ext cx="986908" cy="12322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ลบ 18"/>
          <p:cNvSpPr/>
          <p:nvPr/>
        </p:nvSpPr>
        <p:spPr>
          <a:xfrm rot="13978169" flipV="1">
            <a:off x="2210336" y="3254753"/>
            <a:ext cx="986908" cy="12322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08235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539552" y="3166190"/>
            <a:ext cx="8206680" cy="1470025"/>
          </a:xfrm>
        </p:spPr>
        <p:txBody>
          <a:bodyPr/>
          <a:lstStyle/>
          <a:p>
            <a:r>
              <a:rPr lang="th-TH" b="1" dirty="0"/>
              <a:t>การดำเนินงานควบคุมป้องกันวัณโรค  </a:t>
            </a:r>
            <a:br>
              <a:rPr lang="th-TH" b="1" dirty="0"/>
            </a:br>
            <a:r>
              <a:rPr lang="th-TH" b="1" dirty="0"/>
              <a:t>จังหวัดเลย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260648"/>
            <a:ext cx="4091665" cy="290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6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แผนภูมิ 3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3000F537-38D1-4005-9D4C-0082268238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4865615"/>
              </p:ext>
            </p:extLst>
          </p:nvPr>
        </p:nvGraphicFramePr>
        <p:xfrm>
          <a:off x="1437574" y="1329858"/>
          <a:ext cx="6268852" cy="4198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ชื่อเรื่อง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3610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th-TH" sz="2400" b="1" dirty="0">
                <a:latin typeface="TH Kodchasal" pitchFamily="2" charset="-34"/>
                <a:cs typeface="TH Kodchasal" pitchFamily="2" charset="-34"/>
              </a:rPr>
              <a:t>จำนวนผู้ป่วยวัณโรคแยกกลุ่มอายุ จังหวัดเลย ปี 2557 - </a:t>
            </a:r>
            <a:r>
              <a:rPr lang="th-TH" sz="2400" b="1" dirty="0" smtClean="0">
                <a:latin typeface="TH Kodchasal" pitchFamily="2" charset="-34"/>
                <a:cs typeface="TH Kodchasal" pitchFamily="2" charset="-34"/>
              </a:rPr>
              <a:t>2560</a:t>
            </a:r>
            <a:endParaRPr lang="th-TH" sz="2400" b="1" dirty="0">
              <a:latin typeface="TH Kodchasal" pitchFamily="2" charset="-34"/>
              <a:cs typeface="TH Kodchasal" pitchFamily="2" charset="-34"/>
            </a:endParaRPr>
          </a:p>
        </p:txBody>
      </p:sp>
      <p:graphicFrame>
        <p:nvGraphicFramePr>
          <p:cNvPr id="6" name="แผนภูมิ 5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3000F537-38D1-4005-9D4C-0082268238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1883763"/>
              </p:ext>
            </p:extLst>
          </p:nvPr>
        </p:nvGraphicFramePr>
        <p:xfrm>
          <a:off x="755576" y="1484784"/>
          <a:ext cx="7103250" cy="4198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91569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แผนภูมิ 3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A632769E-341C-4C7A-88EF-39E6088547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9900711"/>
              </p:ext>
            </p:extLst>
          </p:nvPr>
        </p:nvGraphicFramePr>
        <p:xfrm>
          <a:off x="1488840" y="1709036"/>
          <a:ext cx="6971591" cy="3439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ชื่อเรื่อง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3610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th-TH" sz="3200" b="1" dirty="0">
                <a:latin typeface="TH Kodchasal" pitchFamily="2" charset="-34"/>
                <a:cs typeface="TH Kodchasal" pitchFamily="2" charset="-34"/>
              </a:rPr>
              <a:t>อัตราป่วยโรควัณโรค จังหวัดเลย ปี พ.ศ. 2557-2560</a:t>
            </a:r>
            <a:endParaRPr lang="th-TH" sz="3200" b="1" dirty="0">
              <a:latin typeface="TH Kodchasal" pitchFamily="2" charset="-34"/>
              <a:cs typeface="TH Kodchasal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09492834"/>
      </p:ext>
    </p:extLst>
  </p:cSld>
  <p:clrMapOvr>
    <a:masterClrMapping/>
  </p:clrMapOvr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4877</TotalTime>
  <Words>1600</Words>
  <Application>Microsoft Office PowerPoint</Application>
  <PresentationFormat>นำเสนอทางหน้าจอ (4:3)</PresentationFormat>
  <Paragraphs>759</Paragraphs>
  <Slides>36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36</vt:i4>
      </vt:variant>
    </vt:vector>
  </HeadingPairs>
  <TitlesOfParts>
    <vt:vector size="37" baseType="lpstr">
      <vt:lpstr>ชุดรูปแบบของ Office</vt:lpstr>
      <vt:lpstr>การวิเคราะห์และจัดลำดับความสำคัญของปัญหา (The Problem Prioritization)</vt:lpstr>
      <vt:lpstr>งานนำเสนอ PowerPoint</vt:lpstr>
      <vt:lpstr>งานนำเสนอ PowerPoint</vt:lpstr>
      <vt:lpstr>งานนำเสนอ PowerPoint</vt:lpstr>
      <vt:lpstr>วิเคราะห์สาเหตุและทางเลือกในการแก้ปัญหา</vt:lpstr>
      <vt:lpstr>สาเหตุและปัจจัยที่ทำให้เกิดโรค</vt:lpstr>
      <vt:lpstr>การดำเนินงานควบคุมป้องกันวัณโรค   จังหวัดเลย</vt:lpstr>
      <vt:lpstr>จำนวนผู้ป่วยวัณโรคแยกกลุ่มอายุ จังหวัดเลย ปี 2557 - 2560</vt:lpstr>
      <vt:lpstr>อัตราป่วยโรควัณโรค จังหวัดเลย ปี พ.ศ. 2557-2560</vt:lpstr>
      <vt:lpstr>อัตราตายโรควัณโรค จังหวัดเลย ปี พ.ศ. 2557-2560</vt:lpstr>
      <vt:lpstr>ผู้ป่วยวัณโรค จังหวัดเลย ปี 2557-2560 แยกตามเพศ </vt:lpstr>
      <vt:lpstr>ผู้ป่วยวัณโรค แยกตามผลการรักษา จังหวัดเลย ปี 2557</vt:lpstr>
      <vt:lpstr>งานนำเสนอ PowerPoint</vt:lpstr>
      <vt:lpstr>งานนำเสนอ PowerPoint</vt:lpstr>
      <vt:lpstr>ผลการรักษาวัณโรคปอดรายใหม่ 1/2560  (ขึ้นทะเบียน 1ต.ค.-31 ธ.ค.2559)</vt:lpstr>
      <vt:lpstr>ผลการรักษาวัณโรคปอดรายใหม่ จังหวัดเลย ปี2560</vt:lpstr>
      <vt:lpstr>จำนวนผู้ป่วยวัณโรคปอดจังหวัดเลย ที่กำลังรักษา  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วันที่ 20 – 23 มิถุนายน 2560</dc:title>
  <dc:creator>QaNb</dc:creator>
  <cp:lastModifiedBy>JNN</cp:lastModifiedBy>
  <cp:revision>481</cp:revision>
  <dcterms:created xsi:type="dcterms:W3CDTF">2017-06-16T13:56:53Z</dcterms:created>
  <dcterms:modified xsi:type="dcterms:W3CDTF">2018-03-28T05:50:18Z</dcterms:modified>
</cp:coreProperties>
</file>